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Montserrat"/>
      <p:regular r:id="rId17"/>
    </p:embeddedFont>
    <p:embeddedFont>
      <p:font typeface="Montserrat"/>
      <p:regular r:id="rId18"/>
    </p:embeddedFont>
    <p:embeddedFont>
      <p:font typeface="Montserrat"/>
      <p:regular r:id="rId19"/>
    </p:embeddedFont>
    <p:embeddedFont>
      <p:font typeface="Montserrat"/>
      <p:regular r:id="rId20"/>
    </p:embeddedFont>
    <p:embeddedFont>
      <p:font typeface="Heebo Light"/>
      <p:regular r:id="rId21"/>
    </p:embeddedFont>
    <p:embeddedFont>
      <p:font typeface="Heebo Ligh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0.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679853"/>
            <a:ext cx="7415927" cy="2129314"/>
          </a:xfrm>
          <a:prstGeom prst="rect">
            <a:avLst/>
          </a:prstGeom>
          <a:noFill/>
          <a:ln/>
        </p:spPr>
        <p:txBody>
          <a:bodyPr wrap="square" lIns="0" tIns="0" rIns="0" bIns="0" rtlCol="0" anchor="t"/>
          <a:lstStyle/>
          <a:p>
            <a:pPr indent="0" marL="0">
              <a:lnSpc>
                <a:spcPts val="8350"/>
              </a:lnSpc>
              <a:buNone/>
            </a:pPr>
            <a:r>
              <a:rPr lang="en-US" sz="6700" dirty="0">
                <a:solidFill>
                  <a:srgbClr val="F2F0F4"/>
                </a:solidFill>
                <a:latin typeface="Montserrat" pitchFamily="34" charset="0"/>
                <a:ea typeface="Montserrat" pitchFamily="34" charset="-122"/>
                <a:cs typeface="Montserrat" pitchFamily="34" charset="-120"/>
              </a:rPr>
              <a:t>Churn Prediction Project Report</a:t>
            </a:r>
            <a:endParaRPr lang="en-US" sz="6700" dirty="0"/>
          </a:p>
        </p:txBody>
      </p:sp>
      <p:sp>
        <p:nvSpPr>
          <p:cNvPr id="4" name="Text 1"/>
          <p:cNvSpPr/>
          <p:nvPr/>
        </p:nvSpPr>
        <p:spPr>
          <a:xfrm>
            <a:off x="6350437" y="4179451"/>
            <a:ext cx="7415927" cy="2370296"/>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Customer churn, the phenomenon of customers discontinuing their business with a company, poses a significant challenge for businesses across various industries. This report delves into a churn prediction project focused on a telecommunications company, aiming to analyze customer data and predict the likelihood of churn based on various factors.</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3056334" y="2706053"/>
            <a:ext cx="8517612" cy="1064657"/>
          </a:xfrm>
          <a:prstGeom prst="rect">
            <a:avLst/>
          </a:prstGeom>
          <a:noFill/>
          <a:ln/>
        </p:spPr>
        <p:txBody>
          <a:bodyPr wrap="none" lIns="0" tIns="0" rIns="0" bIns="0" rtlCol="0" anchor="t"/>
          <a:lstStyle/>
          <a:p>
            <a:pPr algn="ctr" indent="0" marL="0">
              <a:lnSpc>
                <a:spcPts val="8350"/>
              </a:lnSpc>
              <a:buNone/>
            </a:pPr>
            <a:r>
              <a:rPr lang="en-US" sz="6700" dirty="0">
                <a:solidFill>
                  <a:srgbClr val="F2F0F4"/>
                </a:solidFill>
                <a:latin typeface="Montserrat" pitchFamily="34" charset="0"/>
                <a:ea typeface="Montserrat" pitchFamily="34" charset="-122"/>
                <a:cs typeface="Montserrat" pitchFamily="34" charset="-120"/>
              </a:rPr>
              <a:t>THANK YOU </a:t>
            </a:r>
            <a:endParaRPr lang="en-US" sz="6700" dirty="0"/>
          </a:p>
        </p:txBody>
      </p:sp>
      <p:sp>
        <p:nvSpPr>
          <p:cNvPr id="3" name="Text 1"/>
          <p:cNvSpPr/>
          <p:nvPr/>
        </p:nvSpPr>
        <p:spPr>
          <a:xfrm>
            <a:off x="864037" y="4140994"/>
            <a:ext cx="4937760" cy="617101"/>
          </a:xfrm>
          <a:prstGeom prst="rect">
            <a:avLst/>
          </a:prstGeom>
          <a:noFill/>
          <a:ln/>
        </p:spPr>
        <p:txBody>
          <a:bodyPr wrap="none" lIns="0" tIns="0" rIns="0" bIns="0" rtlCol="0" anchor="t"/>
          <a:lstStyle/>
          <a:p>
            <a:pPr indent="0" marL="0">
              <a:lnSpc>
                <a:spcPts val="4850"/>
              </a:lnSpc>
              <a:buNone/>
            </a:pPr>
            <a:r>
              <a:rPr lang="en-US" sz="3850" dirty="0">
                <a:solidFill>
                  <a:srgbClr val="F2F0F4"/>
                </a:solidFill>
                <a:latin typeface="Montserrat" pitchFamily="34" charset="0"/>
                <a:ea typeface="Montserrat" pitchFamily="34" charset="-122"/>
                <a:cs typeface="Montserrat" pitchFamily="34" charset="-120"/>
              </a:rPr>
              <a:t>Done By : </a:t>
            </a:r>
            <a:endParaRPr lang="en-US" sz="3850" dirty="0"/>
          </a:p>
        </p:txBody>
      </p:sp>
      <p:sp>
        <p:nvSpPr>
          <p:cNvPr id="4" name="Text 2"/>
          <p:cNvSpPr/>
          <p:nvPr/>
        </p:nvSpPr>
        <p:spPr>
          <a:xfrm>
            <a:off x="864037" y="5128379"/>
            <a:ext cx="12902327"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Omar Yasser, Youssef Osama, Hossam Mohamed</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791647"/>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2F0F4"/>
                </a:solidFill>
                <a:latin typeface="Montserrat" pitchFamily="34" charset="0"/>
                <a:ea typeface="Montserrat" pitchFamily="34" charset="-122"/>
                <a:cs typeface="Montserrat" pitchFamily="34" charset="-120"/>
              </a:rPr>
              <a:t>Data Overview</a:t>
            </a:r>
            <a:endParaRPr lang="en-US" sz="4850" dirty="0"/>
          </a:p>
        </p:txBody>
      </p:sp>
      <p:sp>
        <p:nvSpPr>
          <p:cNvPr id="3" name="Text 1"/>
          <p:cNvSpPr/>
          <p:nvPr/>
        </p:nvSpPr>
        <p:spPr>
          <a:xfrm>
            <a:off x="864037" y="1933456"/>
            <a:ext cx="12902327" cy="1185148"/>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The dataset used in this project is the "Telco Customer Churn" dataset, encompassing a comprehensive collection of customer information, service details, and account data. This dataset provides valuable insights into customer behavior and allows for the development of predictive models to identify potential churners.</a:t>
            </a:r>
            <a:endParaRPr lang="en-US" sz="1900" dirty="0"/>
          </a:p>
        </p:txBody>
      </p:sp>
      <p:sp>
        <p:nvSpPr>
          <p:cNvPr id="4" name="Shape 2"/>
          <p:cNvSpPr/>
          <p:nvPr/>
        </p:nvSpPr>
        <p:spPr>
          <a:xfrm>
            <a:off x="864037" y="3396258"/>
            <a:ext cx="12902327" cy="4041696"/>
          </a:xfrm>
          <a:prstGeom prst="roundRect">
            <a:avLst>
              <a:gd name="adj" fmla="val 2566"/>
            </a:avLst>
          </a:prstGeom>
          <a:noFill/>
          <a:ln w="15240">
            <a:solidFill>
              <a:srgbClr val="FFFFFF">
                <a:alpha val="24000"/>
              </a:srgbClr>
            </a:solidFill>
            <a:prstDash val="solid"/>
          </a:ln>
        </p:spPr>
      </p:sp>
      <p:sp>
        <p:nvSpPr>
          <p:cNvPr id="5" name="Shape 3"/>
          <p:cNvSpPr/>
          <p:nvPr/>
        </p:nvSpPr>
        <p:spPr>
          <a:xfrm>
            <a:off x="879277" y="3411498"/>
            <a:ext cx="12871847" cy="706517"/>
          </a:xfrm>
          <a:prstGeom prst="rect">
            <a:avLst/>
          </a:prstGeom>
          <a:solidFill>
            <a:srgbClr val="FFFFFF">
              <a:alpha val="4000"/>
            </a:srgbClr>
          </a:solidFill>
          <a:ln/>
        </p:spPr>
      </p:sp>
      <p:sp>
        <p:nvSpPr>
          <p:cNvPr id="6" name="Text 4"/>
          <p:cNvSpPr/>
          <p:nvPr/>
        </p:nvSpPr>
        <p:spPr>
          <a:xfrm>
            <a:off x="1126093" y="3567232"/>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Customer Information</a:t>
            </a:r>
            <a:endParaRPr lang="en-US" sz="1900" dirty="0"/>
          </a:p>
        </p:txBody>
      </p:sp>
      <p:sp>
        <p:nvSpPr>
          <p:cNvPr id="7" name="Text 5"/>
          <p:cNvSpPr/>
          <p:nvPr/>
        </p:nvSpPr>
        <p:spPr>
          <a:xfrm>
            <a:off x="7565827" y="3567232"/>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Gender, Senior Citizen, Partner, Dependents</a:t>
            </a:r>
            <a:endParaRPr lang="en-US" sz="1900" dirty="0"/>
          </a:p>
        </p:txBody>
      </p:sp>
      <p:sp>
        <p:nvSpPr>
          <p:cNvPr id="8" name="Shape 6"/>
          <p:cNvSpPr/>
          <p:nvPr/>
        </p:nvSpPr>
        <p:spPr>
          <a:xfrm>
            <a:off x="879277" y="4118015"/>
            <a:ext cx="12871847" cy="1496616"/>
          </a:xfrm>
          <a:prstGeom prst="rect">
            <a:avLst/>
          </a:prstGeom>
          <a:solidFill>
            <a:srgbClr val="000000">
              <a:alpha val="4000"/>
            </a:srgbClr>
          </a:solidFill>
          <a:ln/>
        </p:spPr>
      </p:sp>
      <p:sp>
        <p:nvSpPr>
          <p:cNvPr id="9" name="Text 7"/>
          <p:cNvSpPr/>
          <p:nvPr/>
        </p:nvSpPr>
        <p:spPr>
          <a:xfrm>
            <a:off x="1126093" y="4273748"/>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Service Information</a:t>
            </a:r>
            <a:endParaRPr lang="en-US" sz="1900" dirty="0"/>
          </a:p>
        </p:txBody>
      </p:sp>
      <p:sp>
        <p:nvSpPr>
          <p:cNvPr id="10" name="Text 8"/>
          <p:cNvSpPr/>
          <p:nvPr/>
        </p:nvSpPr>
        <p:spPr>
          <a:xfrm>
            <a:off x="7565827" y="4273748"/>
            <a:ext cx="5938480" cy="1185148"/>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Phone service, Multiple lines, Internet service, Online security, Online backup, Device protection, Tech support, Streaming TV, Streaming movies</a:t>
            </a:r>
            <a:endParaRPr lang="en-US" sz="1900" dirty="0"/>
          </a:p>
        </p:txBody>
      </p:sp>
      <p:sp>
        <p:nvSpPr>
          <p:cNvPr id="11" name="Shape 9"/>
          <p:cNvSpPr/>
          <p:nvPr/>
        </p:nvSpPr>
        <p:spPr>
          <a:xfrm>
            <a:off x="879277" y="5614630"/>
            <a:ext cx="12871847" cy="1101566"/>
          </a:xfrm>
          <a:prstGeom prst="rect">
            <a:avLst/>
          </a:prstGeom>
          <a:solidFill>
            <a:srgbClr val="FFFFFF">
              <a:alpha val="4000"/>
            </a:srgbClr>
          </a:solidFill>
          <a:ln/>
        </p:spPr>
      </p:sp>
      <p:sp>
        <p:nvSpPr>
          <p:cNvPr id="12" name="Text 10"/>
          <p:cNvSpPr/>
          <p:nvPr/>
        </p:nvSpPr>
        <p:spPr>
          <a:xfrm>
            <a:off x="1126093" y="5770364"/>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Account Information</a:t>
            </a:r>
            <a:endParaRPr lang="en-US" sz="1900" dirty="0"/>
          </a:p>
        </p:txBody>
      </p:sp>
      <p:sp>
        <p:nvSpPr>
          <p:cNvPr id="13" name="Text 11"/>
          <p:cNvSpPr/>
          <p:nvPr/>
        </p:nvSpPr>
        <p:spPr>
          <a:xfrm>
            <a:off x="7565827" y="5770364"/>
            <a:ext cx="5938480" cy="790099"/>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Tenure, Contract, Paperless billing, Payment method, Monthly charges, Total charges</a:t>
            </a:r>
            <a:endParaRPr lang="en-US" sz="1900" dirty="0"/>
          </a:p>
        </p:txBody>
      </p:sp>
      <p:sp>
        <p:nvSpPr>
          <p:cNvPr id="14" name="Shape 12"/>
          <p:cNvSpPr/>
          <p:nvPr/>
        </p:nvSpPr>
        <p:spPr>
          <a:xfrm>
            <a:off x="879277" y="6716197"/>
            <a:ext cx="12871847" cy="706517"/>
          </a:xfrm>
          <a:prstGeom prst="rect">
            <a:avLst/>
          </a:prstGeom>
          <a:solidFill>
            <a:srgbClr val="000000">
              <a:alpha val="4000"/>
            </a:srgbClr>
          </a:solidFill>
          <a:ln/>
        </p:spPr>
      </p:sp>
      <p:sp>
        <p:nvSpPr>
          <p:cNvPr id="15" name="Text 13"/>
          <p:cNvSpPr/>
          <p:nvPr/>
        </p:nvSpPr>
        <p:spPr>
          <a:xfrm>
            <a:off x="1126093" y="6871930"/>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Target Variable</a:t>
            </a:r>
            <a:endParaRPr lang="en-US" sz="1900" dirty="0"/>
          </a:p>
        </p:txBody>
      </p:sp>
      <p:sp>
        <p:nvSpPr>
          <p:cNvPr id="16" name="Text 14"/>
          <p:cNvSpPr/>
          <p:nvPr/>
        </p:nvSpPr>
        <p:spPr>
          <a:xfrm>
            <a:off x="7565827" y="6871930"/>
            <a:ext cx="5938480"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Churn (Whether the customer left in the last month)</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889873"/>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2F0F4"/>
                </a:solidFill>
                <a:latin typeface="Montserrat" pitchFamily="34" charset="0"/>
                <a:ea typeface="Montserrat" pitchFamily="34" charset="-122"/>
                <a:cs typeface="Montserrat" pitchFamily="34" charset="-120"/>
              </a:rPr>
              <a:t>Dataset Summary</a:t>
            </a:r>
            <a:endParaRPr lang="en-US" sz="4850" dirty="0"/>
          </a:p>
        </p:txBody>
      </p:sp>
      <p:sp>
        <p:nvSpPr>
          <p:cNvPr id="3" name="Text 1"/>
          <p:cNvSpPr/>
          <p:nvPr/>
        </p:nvSpPr>
        <p:spPr>
          <a:xfrm>
            <a:off x="864037" y="2031683"/>
            <a:ext cx="12902327" cy="1975247"/>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The dataset comprises a total of 7,043 records, providing a substantial sample size for analysis. The target variable, "Churn," is a binary classification variable, indicating whether a customer has churned or not. The dataset includes both numerical and categorical features, with numerical columns representing metrics like tenure, monthly charges, and total charges, while categorical columns encompass service and account-related features, such as contract type, payment method, and internet service.</a:t>
            </a:r>
            <a:endParaRPr lang="en-US" sz="1900" dirty="0"/>
          </a:p>
        </p:txBody>
      </p:sp>
      <p:sp>
        <p:nvSpPr>
          <p:cNvPr id="4" name="Shape 2"/>
          <p:cNvSpPr/>
          <p:nvPr/>
        </p:nvSpPr>
        <p:spPr>
          <a:xfrm>
            <a:off x="864037" y="4562237"/>
            <a:ext cx="555427" cy="555427"/>
          </a:xfrm>
          <a:prstGeom prst="roundRect">
            <a:avLst>
              <a:gd name="adj" fmla="val 18669"/>
            </a:avLst>
          </a:prstGeom>
          <a:solidFill>
            <a:srgbClr val="31136C"/>
          </a:solidFill>
          <a:ln w="15240">
            <a:solidFill>
              <a:srgbClr val="4A2C85"/>
            </a:solidFill>
            <a:prstDash val="solid"/>
          </a:ln>
        </p:spPr>
      </p:sp>
      <p:sp>
        <p:nvSpPr>
          <p:cNvPr id="5" name="Text 3"/>
          <p:cNvSpPr/>
          <p:nvPr/>
        </p:nvSpPr>
        <p:spPr>
          <a:xfrm>
            <a:off x="1074896" y="4654748"/>
            <a:ext cx="133707" cy="370284"/>
          </a:xfrm>
          <a:prstGeom prst="rect">
            <a:avLst/>
          </a:prstGeom>
          <a:noFill/>
          <a:ln/>
        </p:spPr>
        <p:txBody>
          <a:bodyPr wrap="none" lIns="0" tIns="0" rIns="0" bIns="0" rtlCol="0" anchor="t"/>
          <a:lstStyle/>
          <a:p>
            <a:pPr algn="ctr" indent="0" marL="0">
              <a:lnSpc>
                <a:spcPts val="2900"/>
              </a:lnSpc>
              <a:buNone/>
            </a:pPr>
            <a:r>
              <a:rPr lang="en-US" sz="2900" dirty="0">
                <a:solidFill>
                  <a:srgbClr val="DCD7E5"/>
                </a:solidFill>
                <a:latin typeface="Montserrat" pitchFamily="34" charset="0"/>
                <a:ea typeface="Montserrat" pitchFamily="34" charset="-122"/>
                <a:cs typeface="Montserrat" pitchFamily="34" charset="-120"/>
              </a:rPr>
              <a:t>1</a:t>
            </a:r>
            <a:endParaRPr lang="en-US" sz="2900" dirty="0"/>
          </a:p>
        </p:txBody>
      </p:sp>
      <p:sp>
        <p:nvSpPr>
          <p:cNvPr id="6" name="Text 4"/>
          <p:cNvSpPr/>
          <p:nvPr/>
        </p:nvSpPr>
        <p:spPr>
          <a:xfrm>
            <a:off x="1666280" y="456223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Total Records</a:t>
            </a:r>
            <a:endParaRPr lang="en-US" sz="2400" dirty="0"/>
          </a:p>
        </p:txBody>
      </p:sp>
      <p:sp>
        <p:nvSpPr>
          <p:cNvPr id="7" name="Text 5"/>
          <p:cNvSpPr/>
          <p:nvPr/>
        </p:nvSpPr>
        <p:spPr>
          <a:xfrm>
            <a:off x="1666280" y="5096113"/>
            <a:ext cx="3333988"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7,043</a:t>
            </a:r>
            <a:endParaRPr lang="en-US" sz="1900" dirty="0"/>
          </a:p>
        </p:txBody>
      </p:sp>
      <p:sp>
        <p:nvSpPr>
          <p:cNvPr id="8" name="Shape 6"/>
          <p:cNvSpPr/>
          <p:nvPr/>
        </p:nvSpPr>
        <p:spPr>
          <a:xfrm>
            <a:off x="5247084" y="4562237"/>
            <a:ext cx="555427" cy="555427"/>
          </a:xfrm>
          <a:prstGeom prst="roundRect">
            <a:avLst>
              <a:gd name="adj" fmla="val 18669"/>
            </a:avLst>
          </a:prstGeom>
          <a:solidFill>
            <a:srgbClr val="31136C"/>
          </a:solidFill>
          <a:ln w="15240">
            <a:solidFill>
              <a:srgbClr val="4A2C85"/>
            </a:solidFill>
            <a:prstDash val="solid"/>
          </a:ln>
        </p:spPr>
      </p:sp>
      <p:sp>
        <p:nvSpPr>
          <p:cNvPr id="9" name="Text 7"/>
          <p:cNvSpPr/>
          <p:nvPr/>
        </p:nvSpPr>
        <p:spPr>
          <a:xfrm>
            <a:off x="5419606" y="4654748"/>
            <a:ext cx="210383" cy="370284"/>
          </a:xfrm>
          <a:prstGeom prst="rect">
            <a:avLst/>
          </a:prstGeom>
          <a:noFill/>
          <a:ln/>
        </p:spPr>
        <p:txBody>
          <a:bodyPr wrap="none" lIns="0" tIns="0" rIns="0" bIns="0" rtlCol="0" anchor="t"/>
          <a:lstStyle/>
          <a:p>
            <a:pPr algn="ctr" indent="0" marL="0">
              <a:lnSpc>
                <a:spcPts val="2900"/>
              </a:lnSpc>
              <a:buNone/>
            </a:pPr>
            <a:r>
              <a:rPr lang="en-US" sz="2900" dirty="0">
                <a:solidFill>
                  <a:srgbClr val="DCD7E5"/>
                </a:solidFill>
                <a:latin typeface="Montserrat" pitchFamily="34" charset="0"/>
                <a:ea typeface="Montserrat" pitchFamily="34" charset="-122"/>
                <a:cs typeface="Montserrat" pitchFamily="34" charset="-120"/>
              </a:rPr>
              <a:t>2</a:t>
            </a:r>
            <a:endParaRPr lang="en-US" sz="2900" dirty="0"/>
          </a:p>
        </p:txBody>
      </p:sp>
      <p:sp>
        <p:nvSpPr>
          <p:cNvPr id="10" name="Text 8"/>
          <p:cNvSpPr/>
          <p:nvPr/>
        </p:nvSpPr>
        <p:spPr>
          <a:xfrm>
            <a:off x="6049328" y="456223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Target Variable</a:t>
            </a:r>
            <a:endParaRPr lang="en-US" sz="2400" dirty="0"/>
          </a:p>
        </p:txBody>
      </p:sp>
      <p:sp>
        <p:nvSpPr>
          <p:cNvPr id="11" name="Text 9"/>
          <p:cNvSpPr/>
          <p:nvPr/>
        </p:nvSpPr>
        <p:spPr>
          <a:xfrm>
            <a:off x="6049328" y="5096113"/>
            <a:ext cx="3333988"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Churn (binary classification)</a:t>
            </a:r>
            <a:endParaRPr lang="en-US" sz="1900" dirty="0"/>
          </a:p>
        </p:txBody>
      </p:sp>
      <p:sp>
        <p:nvSpPr>
          <p:cNvPr id="12" name="Shape 10"/>
          <p:cNvSpPr/>
          <p:nvPr/>
        </p:nvSpPr>
        <p:spPr>
          <a:xfrm>
            <a:off x="9630132" y="4562237"/>
            <a:ext cx="555427" cy="555427"/>
          </a:xfrm>
          <a:prstGeom prst="roundRect">
            <a:avLst>
              <a:gd name="adj" fmla="val 18669"/>
            </a:avLst>
          </a:prstGeom>
          <a:solidFill>
            <a:srgbClr val="31136C"/>
          </a:solidFill>
          <a:ln w="15240">
            <a:solidFill>
              <a:srgbClr val="4A2C85"/>
            </a:solidFill>
            <a:prstDash val="solid"/>
          </a:ln>
        </p:spPr>
      </p:sp>
      <p:sp>
        <p:nvSpPr>
          <p:cNvPr id="13" name="Text 11"/>
          <p:cNvSpPr/>
          <p:nvPr/>
        </p:nvSpPr>
        <p:spPr>
          <a:xfrm>
            <a:off x="9803368" y="4654748"/>
            <a:ext cx="208955" cy="370284"/>
          </a:xfrm>
          <a:prstGeom prst="rect">
            <a:avLst/>
          </a:prstGeom>
          <a:noFill/>
          <a:ln/>
        </p:spPr>
        <p:txBody>
          <a:bodyPr wrap="none" lIns="0" tIns="0" rIns="0" bIns="0" rtlCol="0" anchor="t"/>
          <a:lstStyle/>
          <a:p>
            <a:pPr algn="ctr" indent="0" marL="0">
              <a:lnSpc>
                <a:spcPts val="2900"/>
              </a:lnSpc>
              <a:buNone/>
            </a:pPr>
            <a:r>
              <a:rPr lang="en-US" sz="2900" dirty="0">
                <a:solidFill>
                  <a:srgbClr val="DCD7E5"/>
                </a:solidFill>
                <a:latin typeface="Montserrat" pitchFamily="34" charset="0"/>
                <a:ea typeface="Montserrat" pitchFamily="34" charset="-122"/>
                <a:cs typeface="Montserrat" pitchFamily="34" charset="-120"/>
              </a:rPr>
              <a:t>3</a:t>
            </a:r>
            <a:endParaRPr lang="en-US" sz="2900" dirty="0"/>
          </a:p>
        </p:txBody>
      </p:sp>
      <p:sp>
        <p:nvSpPr>
          <p:cNvPr id="14" name="Text 12"/>
          <p:cNvSpPr/>
          <p:nvPr/>
        </p:nvSpPr>
        <p:spPr>
          <a:xfrm>
            <a:off x="10432375" y="4562237"/>
            <a:ext cx="3086100" cy="385763"/>
          </a:xfrm>
          <a:prstGeom prst="rect">
            <a:avLst/>
          </a:prstGeom>
          <a:noFill/>
          <a:ln/>
        </p:spPr>
        <p:txBody>
          <a:bodyPr wrap="none" lIns="0" tIns="0" rIns="0" bIns="0" rtlCol="0" anchor="t"/>
          <a:lstStyle/>
          <a:p>
            <a:pPr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Numerical Columns</a:t>
            </a:r>
            <a:endParaRPr lang="en-US" sz="2400" dirty="0"/>
          </a:p>
        </p:txBody>
      </p:sp>
      <p:sp>
        <p:nvSpPr>
          <p:cNvPr id="15" name="Text 13"/>
          <p:cNvSpPr/>
          <p:nvPr/>
        </p:nvSpPr>
        <p:spPr>
          <a:xfrm>
            <a:off x="10432375" y="5096113"/>
            <a:ext cx="3333988" cy="790099"/>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Tenure, MonthlyCharges, TotalCharges</a:t>
            </a:r>
            <a:endParaRPr lang="en-US" sz="1900" dirty="0"/>
          </a:p>
        </p:txBody>
      </p:sp>
      <p:sp>
        <p:nvSpPr>
          <p:cNvPr id="16" name="Shape 14"/>
          <p:cNvSpPr/>
          <p:nvPr/>
        </p:nvSpPr>
        <p:spPr>
          <a:xfrm>
            <a:off x="864037" y="6410682"/>
            <a:ext cx="555427" cy="555427"/>
          </a:xfrm>
          <a:prstGeom prst="roundRect">
            <a:avLst>
              <a:gd name="adj" fmla="val 18669"/>
            </a:avLst>
          </a:prstGeom>
          <a:solidFill>
            <a:srgbClr val="31136C"/>
          </a:solidFill>
          <a:ln w="15240">
            <a:solidFill>
              <a:srgbClr val="4A2C85"/>
            </a:solidFill>
            <a:prstDash val="solid"/>
          </a:ln>
        </p:spPr>
      </p:sp>
      <p:sp>
        <p:nvSpPr>
          <p:cNvPr id="17" name="Text 15"/>
          <p:cNvSpPr/>
          <p:nvPr/>
        </p:nvSpPr>
        <p:spPr>
          <a:xfrm>
            <a:off x="1019294" y="6503194"/>
            <a:ext cx="244793" cy="370284"/>
          </a:xfrm>
          <a:prstGeom prst="rect">
            <a:avLst/>
          </a:prstGeom>
          <a:noFill/>
          <a:ln/>
        </p:spPr>
        <p:txBody>
          <a:bodyPr wrap="none" lIns="0" tIns="0" rIns="0" bIns="0" rtlCol="0" anchor="t"/>
          <a:lstStyle/>
          <a:p>
            <a:pPr algn="ctr" indent="0" marL="0">
              <a:lnSpc>
                <a:spcPts val="2900"/>
              </a:lnSpc>
              <a:buNone/>
            </a:pPr>
            <a:r>
              <a:rPr lang="en-US" sz="2900" dirty="0">
                <a:solidFill>
                  <a:srgbClr val="DCD7E5"/>
                </a:solidFill>
                <a:latin typeface="Montserrat" pitchFamily="34" charset="0"/>
                <a:ea typeface="Montserrat" pitchFamily="34" charset="-122"/>
                <a:cs typeface="Montserrat" pitchFamily="34" charset="-120"/>
              </a:rPr>
              <a:t>4</a:t>
            </a:r>
            <a:endParaRPr lang="en-US" sz="2900" dirty="0"/>
          </a:p>
        </p:txBody>
      </p:sp>
      <p:sp>
        <p:nvSpPr>
          <p:cNvPr id="18" name="Text 16"/>
          <p:cNvSpPr/>
          <p:nvPr/>
        </p:nvSpPr>
        <p:spPr>
          <a:xfrm>
            <a:off x="1666280" y="6410682"/>
            <a:ext cx="3221593" cy="385763"/>
          </a:xfrm>
          <a:prstGeom prst="rect">
            <a:avLst/>
          </a:prstGeom>
          <a:noFill/>
          <a:ln/>
        </p:spPr>
        <p:txBody>
          <a:bodyPr wrap="none" lIns="0" tIns="0" rIns="0" bIns="0" rtlCol="0" anchor="t"/>
          <a:lstStyle/>
          <a:p>
            <a:pPr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Categorical Columns</a:t>
            </a:r>
            <a:endParaRPr lang="en-US" sz="2400" dirty="0"/>
          </a:p>
        </p:txBody>
      </p:sp>
      <p:sp>
        <p:nvSpPr>
          <p:cNvPr id="19" name="Text 17"/>
          <p:cNvSpPr/>
          <p:nvPr/>
        </p:nvSpPr>
        <p:spPr>
          <a:xfrm>
            <a:off x="1666280" y="6944558"/>
            <a:ext cx="12100084" cy="395049"/>
          </a:xfrm>
          <a:prstGeom prst="rect">
            <a:avLst/>
          </a:prstGeom>
          <a:noFill/>
          <a:ln/>
        </p:spPr>
        <p:txBody>
          <a:bodyPr wrap="non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Service and account-related features, including contract type, payment method, etc.</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8660" y="557808"/>
            <a:ext cx="5062180" cy="632817"/>
          </a:xfrm>
          <a:prstGeom prst="rect">
            <a:avLst/>
          </a:prstGeom>
          <a:noFill/>
          <a:ln/>
        </p:spPr>
        <p:txBody>
          <a:bodyPr wrap="none" lIns="0" tIns="0" rIns="0" bIns="0" rtlCol="0" anchor="t"/>
          <a:lstStyle/>
          <a:p>
            <a:pPr indent="0" marL="0">
              <a:lnSpc>
                <a:spcPts val="4950"/>
              </a:lnSpc>
              <a:buNone/>
            </a:pPr>
            <a:r>
              <a:rPr lang="en-US" sz="3950" dirty="0">
                <a:solidFill>
                  <a:srgbClr val="F2F0F4"/>
                </a:solidFill>
                <a:latin typeface="Montserrat" pitchFamily="34" charset="0"/>
                <a:ea typeface="Montserrat" pitchFamily="34" charset="-122"/>
                <a:cs typeface="Montserrat" pitchFamily="34" charset="-120"/>
              </a:rPr>
              <a:t>Data Preprocessing</a:t>
            </a:r>
            <a:endParaRPr lang="en-US" sz="3950" dirty="0"/>
          </a:p>
        </p:txBody>
      </p:sp>
      <p:sp>
        <p:nvSpPr>
          <p:cNvPr id="3" name="Text 1"/>
          <p:cNvSpPr/>
          <p:nvPr/>
        </p:nvSpPr>
        <p:spPr>
          <a:xfrm>
            <a:off x="708660" y="1595557"/>
            <a:ext cx="13213080" cy="647938"/>
          </a:xfrm>
          <a:prstGeom prst="rect">
            <a:avLst/>
          </a:prstGeom>
          <a:noFill/>
          <a:ln/>
        </p:spPr>
        <p:txBody>
          <a:bodyPr wrap="square" lIns="0" tIns="0" rIns="0" bIns="0" rtlCol="0" anchor="t"/>
          <a:lstStyle/>
          <a:p>
            <a:pPr indent="0" marL="0">
              <a:lnSpc>
                <a:spcPts val="2550"/>
              </a:lnSpc>
              <a:buNone/>
            </a:pPr>
            <a:r>
              <a:rPr lang="en-US" sz="1550" dirty="0">
                <a:solidFill>
                  <a:srgbClr val="DCD7E5"/>
                </a:solidFill>
                <a:latin typeface="Heebo Light" pitchFamily="34" charset="0"/>
                <a:ea typeface="Heebo Light" pitchFamily="34" charset="-122"/>
                <a:cs typeface="Heebo Light" pitchFamily="34" charset="-120"/>
              </a:rPr>
              <a:t>Data preprocessing is a crucial step in preparing the dataset for model training. This involves handling missing values, transforming data types, and splitting the data into training, validation, and testing sets.</a:t>
            </a:r>
            <a:endParaRPr lang="en-US" sz="1550" dirty="0"/>
          </a:p>
        </p:txBody>
      </p:sp>
      <p:sp>
        <p:nvSpPr>
          <p:cNvPr id="4" name="Shape 2"/>
          <p:cNvSpPr/>
          <p:nvPr/>
        </p:nvSpPr>
        <p:spPr>
          <a:xfrm>
            <a:off x="1000958" y="2471261"/>
            <a:ext cx="22860" cy="5200412"/>
          </a:xfrm>
          <a:prstGeom prst="roundRect">
            <a:avLst>
              <a:gd name="adj" fmla="val 372024"/>
            </a:avLst>
          </a:prstGeom>
          <a:solidFill>
            <a:srgbClr val="4A2C85"/>
          </a:solidFill>
          <a:ln/>
        </p:spPr>
      </p:sp>
      <p:sp>
        <p:nvSpPr>
          <p:cNvPr id="5" name="Shape 3"/>
          <p:cNvSpPr/>
          <p:nvPr/>
        </p:nvSpPr>
        <p:spPr>
          <a:xfrm>
            <a:off x="1217295" y="2915364"/>
            <a:ext cx="708660" cy="22860"/>
          </a:xfrm>
          <a:prstGeom prst="roundRect">
            <a:avLst>
              <a:gd name="adj" fmla="val 372024"/>
            </a:avLst>
          </a:prstGeom>
          <a:solidFill>
            <a:srgbClr val="4A2C85"/>
          </a:solidFill>
          <a:ln/>
        </p:spPr>
      </p:sp>
      <p:sp>
        <p:nvSpPr>
          <p:cNvPr id="6" name="Shape 4"/>
          <p:cNvSpPr/>
          <p:nvPr/>
        </p:nvSpPr>
        <p:spPr>
          <a:xfrm>
            <a:off x="784622" y="2699028"/>
            <a:ext cx="455533" cy="455533"/>
          </a:xfrm>
          <a:prstGeom prst="roundRect">
            <a:avLst>
              <a:gd name="adj" fmla="val 18669"/>
            </a:avLst>
          </a:prstGeom>
          <a:solidFill>
            <a:srgbClr val="31136C"/>
          </a:solidFill>
          <a:ln w="7620">
            <a:solidFill>
              <a:srgbClr val="4A2C85"/>
            </a:solidFill>
            <a:prstDash val="solid"/>
          </a:ln>
        </p:spPr>
      </p:sp>
      <p:sp>
        <p:nvSpPr>
          <p:cNvPr id="7" name="Text 5"/>
          <p:cNvSpPr/>
          <p:nvPr/>
        </p:nvSpPr>
        <p:spPr>
          <a:xfrm>
            <a:off x="957501" y="2774871"/>
            <a:ext cx="109657" cy="303728"/>
          </a:xfrm>
          <a:prstGeom prst="rect">
            <a:avLst/>
          </a:prstGeom>
          <a:noFill/>
          <a:ln/>
        </p:spPr>
        <p:txBody>
          <a:bodyPr wrap="none" lIns="0" tIns="0" rIns="0" bIns="0" rtlCol="0" anchor="t"/>
          <a:lstStyle/>
          <a:p>
            <a:pPr algn="ctr" indent="0" marL="0">
              <a:lnSpc>
                <a:spcPts val="2350"/>
              </a:lnSpc>
              <a:buNone/>
            </a:pPr>
            <a:r>
              <a:rPr lang="en-US" sz="2350" dirty="0">
                <a:solidFill>
                  <a:srgbClr val="DCD7E5"/>
                </a:solidFill>
                <a:latin typeface="Montserrat" pitchFamily="34" charset="0"/>
                <a:ea typeface="Montserrat" pitchFamily="34" charset="-122"/>
                <a:cs typeface="Montserrat" pitchFamily="34" charset="-120"/>
              </a:rPr>
              <a:t>1</a:t>
            </a:r>
            <a:endParaRPr lang="en-US" sz="2350" dirty="0"/>
          </a:p>
        </p:txBody>
      </p:sp>
      <p:sp>
        <p:nvSpPr>
          <p:cNvPr id="8" name="Text 6"/>
          <p:cNvSpPr/>
          <p:nvPr/>
        </p:nvSpPr>
        <p:spPr>
          <a:xfrm>
            <a:off x="2125980" y="2673668"/>
            <a:ext cx="2531031" cy="316349"/>
          </a:xfrm>
          <a:prstGeom prst="rect">
            <a:avLst/>
          </a:prstGeom>
          <a:noFill/>
          <a:ln/>
        </p:spPr>
        <p:txBody>
          <a:bodyPr wrap="none" lIns="0" tIns="0" rIns="0" bIns="0" rtlCol="0" anchor="t"/>
          <a:lstStyle/>
          <a:p>
            <a:pPr algn="l" indent="0" marL="0">
              <a:lnSpc>
                <a:spcPts val="2450"/>
              </a:lnSpc>
              <a:buNone/>
            </a:pPr>
            <a:r>
              <a:rPr lang="en-US" sz="1950" dirty="0">
                <a:solidFill>
                  <a:srgbClr val="DCD7E5"/>
                </a:solidFill>
                <a:latin typeface="Montserrat" pitchFamily="34" charset="0"/>
                <a:ea typeface="Montserrat" pitchFamily="34" charset="-122"/>
                <a:cs typeface="Montserrat" pitchFamily="34" charset="-120"/>
              </a:rPr>
              <a:t>Missing Values</a:t>
            </a:r>
            <a:endParaRPr lang="en-US" sz="1950" dirty="0"/>
          </a:p>
        </p:txBody>
      </p:sp>
      <p:sp>
        <p:nvSpPr>
          <p:cNvPr id="9" name="Text 7"/>
          <p:cNvSpPr/>
          <p:nvPr/>
        </p:nvSpPr>
        <p:spPr>
          <a:xfrm>
            <a:off x="2125980" y="3111460"/>
            <a:ext cx="11795760" cy="647938"/>
          </a:xfrm>
          <a:prstGeom prst="rect">
            <a:avLst/>
          </a:prstGeom>
          <a:noFill/>
          <a:ln/>
        </p:spPr>
        <p:txBody>
          <a:bodyPr wrap="square" lIns="0" tIns="0" rIns="0" bIns="0" rtlCol="0" anchor="t"/>
          <a:lstStyle/>
          <a:p>
            <a:pPr algn="l" indent="0" marL="0">
              <a:lnSpc>
                <a:spcPts val="2550"/>
              </a:lnSpc>
              <a:buNone/>
            </a:pPr>
            <a:r>
              <a:rPr lang="en-US" sz="1550" dirty="0">
                <a:solidFill>
                  <a:srgbClr val="DCD7E5"/>
                </a:solidFill>
                <a:latin typeface="Heebo Light" pitchFamily="34" charset="0"/>
                <a:ea typeface="Heebo Light" pitchFamily="34" charset="-122"/>
                <a:cs typeface="Heebo Light" pitchFamily="34" charset="-120"/>
              </a:rPr>
              <a:t>Missing values were observed in the TotalCharges column due to spaces (' '), which were coerced into NaN using pd.to_numeric and then imputed with the median value. No other missing values were present.</a:t>
            </a:r>
            <a:endParaRPr lang="en-US" sz="1550" dirty="0"/>
          </a:p>
        </p:txBody>
      </p:sp>
      <p:sp>
        <p:nvSpPr>
          <p:cNvPr id="10" name="Shape 8"/>
          <p:cNvSpPr/>
          <p:nvPr/>
        </p:nvSpPr>
        <p:spPr>
          <a:xfrm>
            <a:off x="1217295" y="4608314"/>
            <a:ext cx="708660" cy="22860"/>
          </a:xfrm>
          <a:prstGeom prst="roundRect">
            <a:avLst>
              <a:gd name="adj" fmla="val 372024"/>
            </a:avLst>
          </a:prstGeom>
          <a:solidFill>
            <a:srgbClr val="4A2C85"/>
          </a:solidFill>
          <a:ln/>
        </p:spPr>
      </p:sp>
      <p:sp>
        <p:nvSpPr>
          <p:cNvPr id="11" name="Shape 9"/>
          <p:cNvSpPr/>
          <p:nvPr/>
        </p:nvSpPr>
        <p:spPr>
          <a:xfrm>
            <a:off x="784622" y="4391978"/>
            <a:ext cx="455533" cy="455533"/>
          </a:xfrm>
          <a:prstGeom prst="roundRect">
            <a:avLst>
              <a:gd name="adj" fmla="val 18669"/>
            </a:avLst>
          </a:prstGeom>
          <a:solidFill>
            <a:srgbClr val="31136C"/>
          </a:solidFill>
          <a:ln w="7620">
            <a:solidFill>
              <a:srgbClr val="4A2C85"/>
            </a:solidFill>
            <a:prstDash val="solid"/>
          </a:ln>
        </p:spPr>
      </p:sp>
      <p:sp>
        <p:nvSpPr>
          <p:cNvPr id="12" name="Text 10"/>
          <p:cNvSpPr/>
          <p:nvPr/>
        </p:nvSpPr>
        <p:spPr>
          <a:xfrm>
            <a:off x="926068" y="4467820"/>
            <a:ext cx="172522" cy="303728"/>
          </a:xfrm>
          <a:prstGeom prst="rect">
            <a:avLst/>
          </a:prstGeom>
          <a:noFill/>
          <a:ln/>
        </p:spPr>
        <p:txBody>
          <a:bodyPr wrap="none" lIns="0" tIns="0" rIns="0" bIns="0" rtlCol="0" anchor="t"/>
          <a:lstStyle/>
          <a:p>
            <a:pPr algn="ctr" indent="0" marL="0">
              <a:lnSpc>
                <a:spcPts val="2350"/>
              </a:lnSpc>
              <a:buNone/>
            </a:pPr>
            <a:r>
              <a:rPr lang="en-US" sz="2350" dirty="0">
                <a:solidFill>
                  <a:srgbClr val="DCD7E5"/>
                </a:solidFill>
                <a:latin typeface="Montserrat" pitchFamily="34" charset="0"/>
                <a:ea typeface="Montserrat" pitchFamily="34" charset="-122"/>
                <a:cs typeface="Montserrat" pitchFamily="34" charset="-120"/>
              </a:rPr>
              <a:t>2</a:t>
            </a:r>
            <a:endParaRPr lang="en-US" sz="2350" dirty="0"/>
          </a:p>
        </p:txBody>
      </p:sp>
      <p:sp>
        <p:nvSpPr>
          <p:cNvPr id="13" name="Text 11"/>
          <p:cNvSpPr/>
          <p:nvPr/>
        </p:nvSpPr>
        <p:spPr>
          <a:xfrm>
            <a:off x="2125980" y="4366617"/>
            <a:ext cx="2611398" cy="316349"/>
          </a:xfrm>
          <a:prstGeom prst="rect">
            <a:avLst/>
          </a:prstGeom>
          <a:noFill/>
          <a:ln/>
        </p:spPr>
        <p:txBody>
          <a:bodyPr wrap="none" lIns="0" tIns="0" rIns="0" bIns="0" rtlCol="0" anchor="t"/>
          <a:lstStyle/>
          <a:p>
            <a:pPr algn="l" indent="0" marL="0">
              <a:lnSpc>
                <a:spcPts val="2450"/>
              </a:lnSpc>
              <a:buNone/>
            </a:pPr>
            <a:r>
              <a:rPr lang="en-US" sz="1950" dirty="0">
                <a:solidFill>
                  <a:srgbClr val="DCD7E5"/>
                </a:solidFill>
                <a:latin typeface="Montserrat" pitchFamily="34" charset="0"/>
                <a:ea typeface="Montserrat" pitchFamily="34" charset="-122"/>
                <a:cs typeface="Montserrat" pitchFamily="34" charset="-120"/>
              </a:rPr>
              <a:t>Data Transformation</a:t>
            </a:r>
            <a:endParaRPr lang="en-US" sz="1950" dirty="0"/>
          </a:p>
        </p:txBody>
      </p:sp>
      <p:sp>
        <p:nvSpPr>
          <p:cNvPr id="14" name="Text 12"/>
          <p:cNvSpPr/>
          <p:nvPr/>
        </p:nvSpPr>
        <p:spPr>
          <a:xfrm>
            <a:off x="2125980" y="4804410"/>
            <a:ext cx="11795760" cy="971907"/>
          </a:xfrm>
          <a:prstGeom prst="rect">
            <a:avLst/>
          </a:prstGeom>
          <a:noFill/>
          <a:ln/>
        </p:spPr>
        <p:txBody>
          <a:bodyPr wrap="square" lIns="0" tIns="0" rIns="0" bIns="0" rtlCol="0" anchor="t"/>
          <a:lstStyle/>
          <a:p>
            <a:pPr algn="l" indent="0" marL="0">
              <a:lnSpc>
                <a:spcPts val="2550"/>
              </a:lnSpc>
              <a:buNone/>
            </a:pPr>
            <a:r>
              <a:rPr lang="en-US" sz="1550" dirty="0">
                <a:solidFill>
                  <a:srgbClr val="DCD7E5"/>
                </a:solidFill>
                <a:latin typeface="Heebo Light" pitchFamily="34" charset="0"/>
                <a:ea typeface="Heebo Light" pitchFamily="34" charset="-122"/>
                <a:cs typeface="Heebo Light" pitchFamily="34" charset="-120"/>
              </a:rPr>
              <a:t>The Churn column was converted into binary integers (1 for "Yes", 0 for "No"). One-hot encoding was applied to transform categorical variables into numerical format for model training. Features like TotalCharges, MonthlyCharges, and tenure were standardized using StandardScaler.</a:t>
            </a:r>
            <a:endParaRPr lang="en-US" sz="1550" dirty="0"/>
          </a:p>
        </p:txBody>
      </p:sp>
      <p:sp>
        <p:nvSpPr>
          <p:cNvPr id="15" name="Shape 13"/>
          <p:cNvSpPr/>
          <p:nvPr/>
        </p:nvSpPr>
        <p:spPr>
          <a:xfrm>
            <a:off x="1217295" y="6625233"/>
            <a:ext cx="708660" cy="22860"/>
          </a:xfrm>
          <a:prstGeom prst="roundRect">
            <a:avLst>
              <a:gd name="adj" fmla="val 372024"/>
            </a:avLst>
          </a:prstGeom>
          <a:solidFill>
            <a:srgbClr val="4A2C85"/>
          </a:solidFill>
          <a:ln/>
        </p:spPr>
      </p:sp>
      <p:sp>
        <p:nvSpPr>
          <p:cNvPr id="16" name="Shape 14"/>
          <p:cNvSpPr/>
          <p:nvPr/>
        </p:nvSpPr>
        <p:spPr>
          <a:xfrm>
            <a:off x="784622" y="6408896"/>
            <a:ext cx="455533" cy="455533"/>
          </a:xfrm>
          <a:prstGeom prst="roundRect">
            <a:avLst>
              <a:gd name="adj" fmla="val 18669"/>
            </a:avLst>
          </a:prstGeom>
          <a:solidFill>
            <a:srgbClr val="31136C"/>
          </a:solidFill>
          <a:ln w="7620">
            <a:solidFill>
              <a:srgbClr val="4A2C85"/>
            </a:solidFill>
            <a:prstDash val="solid"/>
          </a:ln>
        </p:spPr>
      </p:sp>
      <p:sp>
        <p:nvSpPr>
          <p:cNvPr id="17" name="Text 15"/>
          <p:cNvSpPr/>
          <p:nvPr/>
        </p:nvSpPr>
        <p:spPr>
          <a:xfrm>
            <a:off x="926663" y="6484739"/>
            <a:ext cx="171331" cy="303728"/>
          </a:xfrm>
          <a:prstGeom prst="rect">
            <a:avLst/>
          </a:prstGeom>
          <a:noFill/>
          <a:ln/>
        </p:spPr>
        <p:txBody>
          <a:bodyPr wrap="none" lIns="0" tIns="0" rIns="0" bIns="0" rtlCol="0" anchor="t"/>
          <a:lstStyle/>
          <a:p>
            <a:pPr algn="ctr" indent="0" marL="0">
              <a:lnSpc>
                <a:spcPts val="2350"/>
              </a:lnSpc>
              <a:buNone/>
            </a:pPr>
            <a:r>
              <a:rPr lang="en-US" sz="2350" dirty="0">
                <a:solidFill>
                  <a:srgbClr val="DCD7E5"/>
                </a:solidFill>
                <a:latin typeface="Montserrat" pitchFamily="34" charset="0"/>
                <a:ea typeface="Montserrat" pitchFamily="34" charset="-122"/>
                <a:cs typeface="Montserrat" pitchFamily="34" charset="-120"/>
              </a:rPr>
              <a:t>3</a:t>
            </a:r>
            <a:endParaRPr lang="en-US" sz="2350" dirty="0"/>
          </a:p>
        </p:txBody>
      </p:sp>
      <p:sp>
        <p:nvSpPr>
          <p:cNvPr id="18" name="Text 16"/>
          <p:cNvSpPr/>
          <p:nvPr/>
        </p:nvSpPr>
        <p:spPr>
          <a:xfrm>
            <a:off x="2125980" y="6383536"/>
            <a:ext cx="2531031" cy="316349"/>
          </a:xfrm>
          <a:prstGeom prst="rect">
            <a:avLst/>
          </a:prstGeom>
          <a:noFill/>
          <a:ln/>
        </p:spPr>
        <p:txBody>
          <a:bodyPr wrap="none" lIns="0" tIns="0" rIns="0" bIns="0" rtlCol="0" anchor="t"/>
          <a:lstStyle/>
          <a:p>
            <a:pPr algn="l" indent="0" marL="0">
              <a:lnSpc>
                <a:spcPts val="2450"/>
              </a:lnSpc>
              <a:buNone/>
            </a:pPr>
            <a:r>
              <a:rPr lang="en-US" sz="1950" dirty="0">
                <a:solidFill>
                  <a:srgbClr val="DCD7E5"/>
                </a:solidFill>
                <a:latin typeface="Montserrat" pitchFamily="34" charset="0"/>
                <a:ea typeface="Montserrat" pitchFamily="34" charset="-122"/>
                <a:cs typeface="Montserrat" pitchFamily="34" charset="-120"/>
              </a:rPr>
              <a:t>Train-Test Split</a:t>
            </a:r>
            <a:endParaRPr lang="en-US" sz="1950" dirty="0"/>
          </a:p>
        </p:txBody>
      </p:sp>
      <p:sp>
        <p:nvSpPr>
          <p:cNvPr id="19" name="Text 17"/>
          <p:cNvSpPr/>
          <p:nvPr/>
        </p:nvSpPr>
        <p:spPr>
          <a:xfrm>
            <a:off x="2125980" y="6821329"/>
            <a:ext cx="11795760" cy="647938"/>
          </a:xfrm>
          <a:prstGeom prst="rect">
            <a:avLst/>
          </a:prstGeom>
          <a:noFill/>
          <a:ln/>
        </p:spPr>
        <p:txBody>
          <a:bodyPr wrap="square" lIns="0" tIns="0" rIns="0" bIns="0" rtlCol="0" anchor="t"/>
          <a:lstStyle/>
          <a:p>
            <a:pPr algn="l" indent="0" marL="0">
              <a:lnSpc>
                <a:spcPts val="2550"/>
              </a:lnSpc>
              <a:buNone/>
            </a:pPr>
            <a:r>
              <a:rPr lang="en-US" sz="1550" dirty="0">
                <a:solidFill>
                  <a:srgbClr val="DCD7E5"/>
                </a:solidFill>
                <a:latin typeface="Heebo Light" pitchFamily="34" charset="0"/>
                <a:ea typeface="Heebo Light" pitchFamily="34" charset="-122"/>
                <a:cs typeface="Heebo Light" pitchFamily="34" charset="-120"/>
              </a:rPr>
              <a:t>The data was split into three sets: 60% Training for model building, 20% Validation for model tuning, and 20% Testing for final model evaluation.</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5311" y="459938"/>
            <a:ext cx="6591895" cy="522684"/>
          </a:xfrm>
          <a:prstGeom prst="rect">
            <a:avLst/>
          </a:prstGeom>
          <a:noFill/>
          <a:ln/>
        </p:spPr>
        <p:txBody>
          <a:bodyPr wrap="none" lIns="0" tIns="0" rIns="0" bIns="0" rtlCol="0" anchor="t"/>
          <a:lstStyle/>
          <a:p>
            <a:pPr indent="0" marL="0">
              <a:lnSpc>
                <a:spcPts val="4100"/>
              </a:lnSpc>
              <a:buNone/>
            </a:pPr>
            <a:r>
              <a:rPr lang="en-US" sz="3250" dirty="0">
                <a:solidFill>
                  <a:srgbClr val="F2F0F4"/>
                </a:solidFill>
                <a:latin typeface="Montserrat" pitchFamily="34" charset="0"/>
                <a:ea typeface="Montserrat" pitchFamily="34" charset="-122"/>
                <a:cs typeface="Montserrat" pitchFamily="34" charset="-120"/>
              </a:rPr>
              <a:t>Exploratory Data Analysis (EDA)</a:t>
            </a:r>
            <a:endParaRPr lang="en-US" sz="3250" dirty="0"/>
          </a:p>
        </p:txBody>
      </p:sp>
      <p:sp>
        <p:nvSpPr>
          <p:cNvPr id="3" name="Text 1"/>
          <p:cNvSpPr/>
          <p:nvPr/>
        </p:nvSpPr>
        <p:spPr>
          <a:xfrm>
            <a:off x="585311" y="1317069"/>
            <a:ext cx="13459778" cy="535305"/>
          </a:xfrm>
          <a:prstGeom prst="rect">
            <a:avLst/>
          </a:prstGeom>
          <a:noFill/>
          <a:ln/>
        </p:spPr>
        <p:txBody>
          <a:bodyPr wrap="square" lIns="0" tIns="0" rIns="0" bIns="0" rtlCol="0" anchor="t"/>
          <a:lstStyle/>
          <a:p>
            <a:pPr indent="0" marL="0">
              <a:lnSpc>
                <a:spcPts val="2100"/>
              </a:lnSpc>
              <a:buNone/>
            </a:pPr>
            <a:r>
              <a:rPr lang="en-US" sz="1300" dirty="0">
                <a:solidFill>
                  <a:srgbClr val="DCD7E5"/>
                </a:solidFill>
                <a:latin typeface="Heebo Light" pitchFamily="34" charset="0"/>
                <a:ea typeface="Heebo Light" pitchFamily="34" charset="-122"/>
                <a:cs typeface="Heebo Light" pitchFamily="34" charset="-120"/>
              </a:rPr>
              <a:t>Exploratory Data Analysis (EDA) is a critical step in understanding the dataset and identifying patterns and relationships that can inform model development. This involves visualizing the distribution of variables, exploring relationships between variables, and identifying potential outliers or anomalies.</a:t>
            </a:r>
            <a:endParaRPr lang="en-US" sz="1300" dirty="0"/>
          </a:p>
        </p:txBody>
      </p:sp>
      <p:sp>
        <p:nvSpPr>
          <p:cNvPr id="4" name="Text 2"/>
          <p:cNvSpPr/>
          <p:nvPr/>
        </p:nvSpPr>
        <p:spPr>
          <a:xfrm>
            <a:off x="585311" y="2207657"/>
            <a:ext cx="2090738" cy="261342"/>
          </a:xfrm>
          <a:prstGeom prst="rect">
            <a:avLst/>
          </a:prstGeom>
          <a:noFill/>
          <a:ln/>
        </p:spPr>
        <p:txBody>
          <a:bodyPr wrap="none" lIns="0" tIns="0" rIns="0" bIns="0" rtlCol="0" anchor="t"/>
          <a:lstStyle/>
          <a:p>
            <a:pPr indent="0" marL="0">
              <a:lnSpc>
                <a:spcPts val="2050"/>
              </a:lnSpc>
              <a:buNone/>
            </a:pPr>
            <a:r>
              <a:rPr lang="en-US" sz="1600" dirty="0">
                <a:solidFill>
                  <a:srgbClr val="F2F0F4"/>
                </a:solidFill>
                <a:latin typeface="Montserrat" pitchFamily="34" charset="0"/>
                <a:ea typeface="Montserrat" pitchFamily="34" charset="-122"/>
                <a:cs typeface="Montserrat" pitchFamily="34" charset="-120"/>
              </a:rPr>
              <a:t>Churn Distribution</a:t>
            </a:r>
            <a:endParaRPr lang="en-US" sz="1600" dirty="0"/>
          </a:p>
        </p:txBody>
      </p:sp>
      <p:sp>
        <p:nvSpPr>
          <p:cNvPr id="5" name="Text 3"/>
          <p:cNvSpPr/>
          <p:nvPr/>
        </p:nvSpPr>
        <p:spPr>
          <a:xfrm>
            <a:off x="585311" y="2636163"/>
            <a:ext cx="4214098" cy="1070610"/>
          </a:xfrm>
          <a:prstGeom prst="rect">
            <a:avLst/>
          </a:prstGeom>
          <a:noFill/>
          <a:ln/>
        </p:spPr>
        <p:txBody>
          <a:bodyPr wrap="square" lIns="0" tIns="0" rIns="0" bIns="0" rtlCol="0" anchor="t"/>
          <a:lstStyle/>
          <a:p>
            <a:pPr indent="0" marL="0">
              <a:lnSpc>
                <a:spcPts val="2100"/>
              </a:lnSpc>
              <a:buNone/>
            </a:pPr>
            <a:r>
              <a:rPr lang="en-US" sz="1300" dirty="0">
                <a:solidFill>
                  <a:srgbClr val="DCD7E5"/>
                </a:solidFill>
                <a:latin typeface="Heebo Light" pitchFamily="34" charset="0"/>
                <a:ea typeface="Heebo Light" pitchFamily="34" charset="-122"/>
                <a:cs typeface="Heebo Light" pitchFamily="34" charset="-120"/>
              </a:rPr>
              <a:t>The distribution of the Churn column was visualized using a count plot, revealing that approximately 27% of customers in the dataset have churned, while 73% have remained.</a:t>
            </a:r>
            <a:endParaRPr lang="en-US" sz="1300" dirty="0"/>
          </a:p>
        </p:txBody>
      </p:sp>
      <p:pic>
        <p:nvPicPr>
          <p:cNvPr id="6" name="Image 0" descr="preencoded.png">    </p:cNvPr>
          <p:cNvPicPr>
            <a:picLocks noChangeAspect="1"/>
          </p:cNvPicPr>
          <p:nvPr/>
        </p:nvPicPr>
        <p:blipFill>
          <a:blip r:embed="rId1"/>
          <a:stretch>
            <a:fillRect/>
          </a:stretch>
        </p:blipFill>
        <p:spPr>
          <a:xfrm>
            <a:off x="585311" y="3894892"/>
            <a:ext cx="2378750" cy="1866067"/>
          </a:xfrm>
          <a:prstGeom prst="rect">
            <a:avLst/>
          </a:prstGeom>
        </p:spPr>
      </p:pic>
      <p:sp>
        <p:nvSpPr>
          <p:cNvPr id="7" name="Text 4"/>
          <p:cNvSpPr/>
          <p:nvPr/>
        </p:nvSpPr>
        <p:spPr>
          <a:xfrm>
            <a:off x="585311" y="5949077"/>
            <a:ext cx="4214098" cy="267653"/>
          </a:xfrm>
          <a:prstGeom prst="rect">
            <a:avLst/>
          </a:prstGeom>
          <a:noFill/>
          <a:ln/>
        </p:spPr>
        <p:txBody>
          <a:bodyPr wrap="none" lIns="0" tIns="0" rIns="0" bIns="0" rtlCol="0" anchor="t"/>
          <a:lstStyle/>
          <a:p>
            <a:pPr indent="0" marL="0">
              <a:lnSpc>
                <a:spcPts val="2100"/>
              </a:lnSpc>
              <a:buNone/>
            </a:pPr>
            <a:endParaRPr lang="en-US" sz="1300" dirty="0"/>
          </a:p>
        </p:txBody>
      </p:sp>
      <p:sp>
        <p:nvSpPr>
          <p:cNvPr id="8" name="Text 5"/>
          <p:cNvSpPr/>
          <p:nvPr/>
        </p:nvSpPr>
        <p:spPr>
          <a:xfrm>
            <a:off x="5214938" y="2207657"/>
            <a:ext cx="2468880" cy="261342"/>
          </a:xfrm>
          <a:prstGeom prst="rect">
            <a:avLst/>
          </a:prstGeom>
          <a:noFill/>
          <a:ln/>
        </p:spPr>
        <p:txBody>
          <a:bodyPr wrap="none" lIns="0" tIns="0" rIns="0" bIns="0" rtlCol="0" anchor="t"/>
          <a:lstStyle/>
          <a:p>
            <a:pPr indent="0" marL="0">
              <a:lnSpc>
                <a:spcPts val="2050"/>
              </a:lnSpc>
              <a:buNone/>
            </a:pPr>
            <a:r>
              <a:rPr lang="en-US" sz="1600" dirty="0">
                <a:solidFill>
                  <a:srgbClr val="F2F0F4"/>
                </a:solidFill>
                <a:latin typeface="Montserrat" pitchFamily="34" charset="0"/>
                <a:ea typeface="Montserrat" pitchFamily="34" charset="-122"/>
                <a:cs typeface="Montserrat" pitchFamily="34" charset="-120"/>
              </a:rPr>
              <a:t>Churn by Contract Type</a:t>
            </a:r>
            <a:endParaRPr lang="en-US" sz="1600" dirty="0"/>
          </a:p>
        </p:txBody>
      </p:sp>
      <p:sp>
        <p:nvSpPr>
          <p:cNvPr id="9" name="Text 6"/>
          <p:cNvSpPr/>
          <p:nvPr/>
        </p:nvSpPr>
        <p:spPr>
          <a:xfrm>
            <a:off x="5214938" y="2636163"/>
            <a:ext cx="4214098" cy="1338263"/>
          </a:xfrm>
          <a:prstGeom prst="rect">
            <a:avLst/>
          </a:prstGeom>
          <a:noFill/>
          <a:ln/>
        </p:spPr>
        <p:txBody>
          <a:bodyPr wrap="square" lIns="0" tIns="0" rIns="0" bIns="0" rtlCol="0" anchor="t"/>
          <a:lstStyle/>
          <a:p>
            <a:pPr indent="0" marL="0">
              <a:lnSpc>
                <a:spcPts val="2100"/>
              </a:lnSpc>
              <a:buNone/>
            </a:pPr>
            <a:r>
              <a:rPr lang="en-US" sz="1300" dirty="0">
                <a:solidFill>
                  <a:srgbClr val="DCD7E5"/>
                </a:solidFill>
                <a:latin typeface="Heebo Light" pitchFamily="34" charset="0"/>
                <a:ea typeface="Heebo Light" pitchFamily="34" charset="-122"/>
                <a:cs typeface="Heebo Light" pitchFamily="34" charset="-120"/>
              </a:rPr>
              <a:t>The contract type has a strong influence on customer churn. The churn rate based on contract type was plotted, highlighting that month-to-month contracts have a significantly higher churn rate compared to longer-term contracts.</a:t>
            </a:r>
            <a:endParaRPr lang="en-US" sz="1300" dirty="0"/>
          </a:p>
        </p:txBody>
      </p:sp>
      <p:pic>
        <p:nvPicPr>
          <p:cNvPr id="10" name="Image 1" descr="preencoded.png">    </p:cNvPr>
          <p:cNvPicPr>
            <a:picLocks noChangeAspect="1"/>
          </p:cNvPicPr>
          <p:nvPr/>
        </p:nvPicPr>
        <p:blipFill>
          <a:blip r:embed="rId2"/>
          <a:stretch>
            <a:fillRect/>
          </a:stretch>
        </p:blipFill>
        <p:spPr>
          <a:xfrm>
            <a:off x="5214938" y="4162544"/>
            <a:ext cx="4214098" cy="3305770"/>
          </a:xfrm>
          <a:prstGeom prst="rect">
            <a:avLst/>
          </a:prstGeom>
        </p:spPr>
      </p:pic>
      <p:sp>
        <p:nvSpPr>
          <p:cNvPr id="11" name="Text 7"/>
          <p:cNvSpPr/>
          <p:nvPr/>
        </p:nvSpPr>
        <p:spPr>
          <a:xfrm>
            <a:off x="9844564" y="2207657"/>
            <a:ext cx="2090738" cy="261342"/>
          </a:xfrm>
          <a:prstGeom prst="rect">
            <a:avLst/>
          </a:prstGeom>
          <a:noFill/>
          <a:ln/>
        </p:spPr>
        <p:txBody>
          <a:bodyPr wrap="none" lIns="0" tIns="0" rIns="0" bIns="0" rtlCol="0" anchor="t"/>
          <a:lstStyle/>
          <a:p>
            <a:pPr indent="0" marL="0">
              <a:lnSpc>
                <a:spcPts val="2050"/>
              </a:lnSpc>
              <a:buNone/>
            </a:pPr>
            <a:r>
              <a:rPr lang="en-US" sz="1600" dirty="0">
                <a:solidFill>
                  <a:srgbClr val="F2F0F4"/>
                </a:solidFill>
                <a:latin typeface="Montserrat" pitchFamily="34" charset="0"/>
                <a:ea typeface="Montserrat" pitchFamily="34" charset="-122"/>
                <a:cs typeface="Montserrat" pitchFamily="34" charset="-120"/>
              </a:rPr>
              <a:t>Tenure and Churn</a:t>
            </a:r>
            <a:endParaRPr lang="en-US" sz="1600" dirty="0"/>
          </a:p>
        </p:txBody>
      </p:sp>
      <p:sp>
        <p:nvSpPr>
          <p:cNvPr id="12" name="Text 8"/>
          <p:cNvSpPr/>
          <p:nvPr/>
        </p:nvSpPr>
        <p:spPr>
          <a:xfrm>
            <a:off x="9844564" y="2636163"/>
            <a:ext cx="4214098" cy="1605915"/>
          </a:xfrm>
          <a:prstGeom prst="rect">
            <a:avLst/>
          </a:prstGeom>
          <a:noFill/>
          <a:ln/>
        </p:spPr>
        <p:txBody>
          <a:bodyPr wrap="square" lIns="0" tIns="0" rIns="0" bIns="0" rtlCol="0" anchor="t"/>
          <a:lstStyle/>
          <a:p>
            <a:pPr indent="0" marL="0">
              <a:lnSpc>
                <a:spcPts val="2100"/>
              </a:lnSpc>
              <a:buNone/>
            </a:pPr>
            <a:r>
              <a:rPr lang="en-US" sz="1300" dirty="0">
                <a:solidFill>
                  <a:srgbClr val="DCD7E5"/>
                </a:solidFill>
                <a:latin typeface="Heebo Light" pitchFamily="34" charset="0"/>
                <a:ea typeface="Heebo Light" pitchFamily="34" charset="-122"/>
                <a:cs typeface="Heebo Light" pitchFamily="34" charset="-120"/>
              </a:rPr>
              <a:t>The churn rate decreases as tenure increases. The churn rate for different tenure groups was visualized by segmenting tenure into groups: Tenure 1-4 months (highest churn rate), Tenure 5-12 months (moderate churn rate), Tenure 13-24 months (lower churn rate), and Tenure &gt; 24 months (lowest churn rate).</a:t>
            </a:r>
            <a:endParaRPr lang="en-US" sz="1300" dirty="0"/>
          </a:p>
        </p:txBody>
      </p:sp>
      <p:pic>
        <p:nvPicPr>
          <p:cNvPr id="13" name="Image 2" descr="preencoded.png">    </p:cNvPr>
          <p:cNvPicPr>
            <a:picLocks noChangeAspect="1"/>
          </p:cNvPicPr>
          <p:nvPr/>
        </p:nvPicPr>
        <p:blipFill>
          <a:blip r:embed="rId3"/>
          <a:stretch>
            <a:fillRect/>
          </a:stretch>
        </p:blipFill>
        <p:spPr>
          <a:xfrm>
            <a:off x="9844564" y="4430197"/>
            <a:ext cx="4214098" cy="335113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2095" y="339447"/>
            <a:ext cx="4372094" cy="385763"/>
          </a:xfrm>
          <a:prstGeom prst="rect">
            <a:avLst/>
          </a:prstGeom>
          <a:noFill/>
          <a:ln/>
        </p:spPr>
        <p:txBody>
          <a:bodyPr wrap="none" lIns="0" tIns="0" rIns="0" bIns="0" rtlCol="0" anchor="t"/>
          <a:lstStyle/>
          <a:p>
            <a:pPr indent="0" marL="0">
              <a:lnSpc>
                <a:spcPts val="3000"/>
              </a:lnSpc>
              <a:buNone/>
            </a:pPr>
            <a:r>
              <a:rPr lang="en-US" sz="2400" dirty="0">
                <a:solidFill>
                  <a:srgbClr val="F2F0F4"/>
                </a:solidFill>
                <a:latin typeface="Montserrat" pitchFamily="34" charset="0"/>
                <a:ea typeface="Montserrat" pitchFamily="34" charset="-122"/>
                <a:cs typeface="Montserrat" pitchFamily="34" charset="-120"/>
              </a:rPr>
              <a:t>Monthly Charges and Churn</a:t>
            </a:r>
            <a:endParaRPr lang="en-US" sz="2400" dirty="0"/>
          </a:p>
        </p:txBody>
      </p:sp>
      <p:sp>
        <p:nvSpPr>
          <p:cNvPr id="3" name="Text 1"/>
          <p:cNvSpPr/>
          <p:nvPr/>
        </p:nvSpPr>
        <p:spPr>
          <a:xfrm>
            <a:off x="572095" y="910352"/>
            <a:ext cx="13486209" cy="197525"/>
          </a:xfrm>
          <a:prstGeom prst="rect">
            <a:avLst/>
          </a:prstGeom>
          <a:noFill/>
          <a:ln/>
        </p:spPr>
        <p:txBody>
          <a:bodyPr wrap="none" lIns="0" tIns="0" rIns="0" bIns="0" rtlCol="0" anchor="t"/>
          <a:lstStyle/>
          <a:p>
            <a:pPr indent="0" marL="0">
              <a:lnSpc>
                <a:spcPts val="1550"/>
              </a:lnSpc>
              <a:buNone/>
            </a:pPr>
            <a:r>
              <a:rPr lang="en-US" sz="950" dirty="0">
                <a:solidFill>
                  <a:srgbClr val="DCD7E5"/>
                </a:solidFill>
                <a:latin typeface="Heebo Light" pitchFamily="34" charset="0"/>
                <a:ea typeface="Heebo Light" pitchFamily="34" charset="-122"/>
                <a:cs typeface="Heebo Light" pitchFamily="34" charset="-120"/>
              </a:rPr>
              <a:t>The churn rate is higher for customers with higher monthly charges. Customers with monthly charges above $70 have the highest churn rate.</a:t>
            </a:r>
            <a:endParaRPr lang="en-US" sz="950" dirty="0"/>
          </a:p>
        </p:txBody>
      </p:sp>
      <p:pic>
        <p:nvPicPr>
          <p:cNvPr id="4" name="Image 0" descr="preencoded.png">    </p:cNvPr>
          <p:cNvPicPr>
            <a:picLocks noChangeAspect="1"/>
          </p:cNvPicPr>
          <p:nvPr/>
        </p:nvPicPr>
        <p:blipFill>
          <a:blip r:embed="rId1"/>
          <a:stretch>
            <a:fillRect/>
          </a:stretch>
        </p:blipFill>
        <p:spPr>
          <a:xfrm>
            <a:off x="572095" y="1246703"/>
            <a:ext cx="2846070" cy="2226588"/>
          </a:xfrm>
          <a:prstGeom prst="rect">
            <a:avLst/>
          </a:prstGeom>
        </p:spPr>
      </p:pic>
      <p:sp>
        <p:nvSpPr>
          <p:cNvPr id="5" name="Text 2"/>
          <p:cNvSpPr/>
          <p:nvPr/>
        </p:nvSpPr>
        <p:spPr>
          <a:xfrm>
            <a:off x="572095" y="3612118"/>
            <a:ext cx="13486209" cy="197525"/>
          </a:xfrm>
          <a:prstGeom prst="rect">
            <a:avLst/>
          </a:prstGeom>
          <a:noFill/>
          <a:ln/>
        </p:spPr>
        <p:txBody>
          <a:bodyPr wrap="none" lIns="0" tIns="0" rIns="0" bIns="0" rtlCol="0" anchor="t"/>
          <a:lstStyle/>
          <a:p>
            <a:pPr indent="0" marL="0">
              <a:lnSpc>
                <a:spcPts val="1550"/>
              </a:lnSpc>
              <a:buNone/>
            </a:pPr>
            <a:endParaRPr lang="en-US" sz="950" dirty="0"/>
          </a:p>
        </p:txBody>
      </p:sp>
      <p:pic>
        <p:nvPicPr>
          <p:cNvPr id="6" name="Image 1" descr="preencoded.png">    </p:cNvPr>
          <p:cNvPicPr>
            <a:picLocks noChangeAspect="1"/>
          </p:cNvPicPr>
          <p:nvPr/>
        </p:nvPicPr>
        <p:blipFill>
          <a:blip r:embed="rId2"/>
          <a:stretch>
            <a:fillRect/>
          </a:stretch>
        </p:blipFill>
        <p:spPr>
          <a:xfrm>
            <a:off x="572095" y="3948470"/>
            <a:ext cx="308610" cy="308610"/>
          </a:xfrm>
          <a:prstGeom prst="rect">
            <a:avLst/>
          </a:prstGeom>
        </p:spPr>
      </p:pic>
      <p:sp>
        <p:nvSpPr>
          <p:cNvPr id="7" name="Text 3"/>
          <p:cNvSpPr/>
          <p:nvPr/>
        </p:nvSpPr>
        <p:spPr>
          <a:xfrm>
            <a:off x="572095" y="4380428"/>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DCD7E5"/>
                </a:solidFill>
                <a:latin typeface="Montserrat" pitchFamily="34" charset="0"/>
                <a:ea typeface="Montserrat" pitchFamily="34" charset="-122"/>
                <a:cs typeface="Montserrat" pitchFamily="34" charset="-120"/>
              </a:rPr>
              <a:t>Correlation Analysis</a:t>
            </a:r>
            <a:endParaRPr lang="en-US" sz="1200" dirty="0"/>
          </a:p>
        </p:txBody>
      </p:sp>
      <p:sp>
        <p:nvSpPr>
          <p:cNvPr id="8" name="Text 4"/>
          <p:cNvSpPr/>
          <p:nvPr/>
        </p:nvSpPr>
        <p:spPr>
          <a:xfrm>
            <a:off x="572095" y="4647367"/>
            <a:ext cx="13486209" cy="197525"/>
          </a:xfrm>
          <a:prstGeom prst="rect">
            <a:avLst/>
          </a:prstGeom>
          <a:noFill/>
          <a:ln/>
        </p:spPr>
        <p:txBody>
          <a:bodyPr wrap="none" lIns="0" tIns="0" rIns="0" bIns="0" rtlCol="0" anchor="t"/>
          <a:lstStyle/>
          <a:p>
            <a:pPr algn="l" indent="0" marL="0">
              <a:lnSpc>
                <a:spcPts val="1550"/>
              </a:lnSpc>
              <a:buNone/>
            </a:pPr>
            <a:r>
              <a:rPr lang="en-US" sz="950" dirty="0">
                <a:solidFill>
                  <a:srgbClr val="DCD7E5"/>
                </a:solidFill>
                <a:latin typeface="Heebo Light" pitchFamily="34" charset="0"/>
                <a:ea typeface="Heebo Light" pitchFamily="34" charset="-122"/>
                <a:cs typeface="Heebo Light" pitchFamily="34" charset="-120"/>
              </a:rPr>
              <a:t>A heatmap was used to visualize the correlation between the numerical features and churn. The correlation between Churn and numerical features is relatively weak, but MonthlyCharges and tenure show a notable relationship.</a:t>
            </a:r>
            <a:endParaRPr lang="en-US" sz="950" dirty="0"/>
          </a:p>
        </p:txBody>
      </p:sp>
      <p:pic>
        <p:nvPicPr>
          <p:cNvPr id="9" name="Image 2" descr="preencoded.png">    </p:cNvPr>
          <p:cNvPicPr>
            <a:picLocks noChangeAspect="1"/>
          </p:cNvPicPr>
          <p:nvPr/>
        </p:nvPicPr>
        <p:blipFill>
          <a:blip r:embed="rId3"/>
          <a:stretch>
            <a:fillRect/>
          </a:stretch>
        </p:blipFill>
        <p:spPr>
          <a:xfrm>
            <a:off x="572095" y="4983718"/>
            <a:ext cx="3113484" cy="2848808"/>
          </a:xfrm>
          <a:prstGeom prst="rect">
            <a:avLst/>
          </a:prstGeom>
        </p:spPr>
      </p:pic>
      <p:sp>
        <p:nvSpPr>
          <p:cNvPr id="10" name="Text 5"/>
          <p:cNvSpPr/>
          <p:nvPr/>
        </p:nvSpPr>
        <p:spPr>
          <a:xfrm>
            <a:off x="572095" y="7971353"/>
            <a:ext cx="13486209" cy="197525"/>
          </a:xfrm>
          <a:prstGeom prst="rect">
            <a:avLst/>
          </a:prstGeom>
          <a:noFill/>
          <a:ln/>
        </p:spPr>
        <p:txBody>
          <a:bodyPr wrap="none" lIns="0" tIns="0" rIns="0" bIns="0" rtlCol="0" anchor="t"/>
          <a:lstStyle/>
          <a:p>
            <a:pPr algn="l" indent="0" marL="0">
              <a:lnSpc>
                <a:spcPts val="1550"/>
              </a:lnSpc>
              <a:buNone/>
            </a:pPr>
            <a:endParaRPr lang="en-US" sz="9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693896"/>
            <a:ext cx="6172200" cy="771525"/>
          </a:xfrm>
          <a:prstGeom prst="rect">
            <a:avLst/>
          </a:prstGeom>
          <a:noFill/>
          <a:ln/>
        </p:spPr>
        <p:txBody>
          <a:bodyPr wrap="none" lIns="0" tIns="0" rIns="0" bIns="0" rtlCol="0" anchor="t"/>
          <a:lstStyle/>
          <a:p>
            <a:pPr indent="0" marL="0">
              <a:lnSpc>
                <a:spcPts val="6050"/>
              </a:lnSpc>
              <a:buNone/>
            </a:pPr>
            <a:r>
              <a:rPr lang="en-US" sz="4850" dirty="0">
                <a:solidFill>
                  <a:srgbClr val="F2F0F4"/>
                </a:solidFill>
                <a:latin typeface="Montserrat" pitchFamily="34" charset="0"/>
                <a:ea typeface="Montserrat" pitchFamily="34" charset="-122"/>
                <a:cs typeface="Montserrat" pitchFamily="34" charset="-120"/>
              </a:rPr>
              <a:t>Model Architecture</a:t>
            </a:r>
            <a:endParaRPr lang="en-US" sz="4850" dirty="0"/>
          </a:p>
        </p:txBody>
      </p:sp>
      <p:sp>
        <p:nvSpPr>
          <p:cNvPr id="3" name="Text 1"/>
          <p:cNvSpPr/>
          <p:nvPr/>
        </p:nvSpPr>
        <p:spPr>
          <a:xfrm>
            <a:off x="864037" y="1959173"/>
            <a:ext cx="12902327" cy="1580198"/>
          </a:xfrm>
          <a:prstGeom prst="rect">
            <a:avLst/>
          </a:prstGeom>
          <a:noFill/>
          <a:ln/>
        </p:spPr>
        <p:txBody>
          <a:bodyPr wrap="square" lIns="0" tIns="0" rIns="0" bIns="0" rtlCol="0" anchor="t"/>
          <a:lstStyle/>
          <a:p>
            <a:pPr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The model is built using Keras' Sequential API with the following layers: Input Layer (a dense layer with 16 units, ReLU activation, and L1-L2 regularization), Hidden Layers (three additional dense layers with 8, 4, and 2 units, respectively, each followed by Batch Normalization and Dropout for regularization), and Output Layer (a single neuron with a sigmoid activation function, suitable for binary classification).</a:t>
            </a:r>
            <a:endParaRPr lang="en-US" sz="1900" dirty="0"/>
          </a:p>
        </p:txBody>
      </p:sp>
      <p:pic>
        <p:nvPicPr>
          <p:cNvPr id="4" name="Image 0" descr="preencoded.png">    </p:cNvPr>
          <p:cNvPicPr>
            <a:picLocks noChangeAspect="1"/>
          </p:cNvPicPr>
          <p:nvPr/>
        </p:nvPicPr>
        <p:blipFill>
          <a:blip r:embed="rId1"/>
          <a:stretch>
            <a:fillRect/>
          </a:stretch>
        </p:blipFill>
        <p:spPr>
          <a:xfrm>
            <a:off x="864037" y="3817025"/>
            <a:ext cx="4300776" cy="987504"/>
          </a:xfrm>
          <a:prstGeom prst="rect">
            <a:avLst/>
          </a:prstGeom>
        </p:spPr>
      </p:pic>
      <p:sp>
        <p:nvSpPr>
          <p:cNvPr id="5" name="Text 2"/>
          <p:cNvSpPr/>
          <p:nvPr/>
        </p:nvSpPr>
        <p:spPr>
          <a:xfrm>
            <a:off x="1110853" y="5174813"/>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Input Layer</a:t>
            </a:r>
            <a:endParaRPr lang="en-US" sz="2400" dirty="0"/>
          </a:p>
        </p:txBody>
      </p:sp>
      <p:sp>
        <p:nvSpPr>
          <p:cNvPr id="6" name="Text 3"/>
          <p:cNvSpPr/>
          <p:nvPr/>
        </p:nvSpPr>
        <p:spPr>
          <a:xfrm>
            <a:off x="1110853" y="5708690"/>
            <a:ext cx="3807143" cy="1185148"/>
          </a:xfrm>
          <a:prstGeom prst="rect">
            <a:avLst/>
          </a:prstGeom>
          <a:noFill/>
          <a:ln/>
        </p:spPr>
        <p:txBody>
          <a:bodyPr wrap="square" lIns="0" tIns="0" rIns="0" bIns="0" rtlCol="0" anchor="t"/>
          <a:lstStyle/>
          <a:p>
            <a:pPr algn="l"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A dense layer with 16 units, ReLU activation, and L1-L2 regularization.</a:t>
            </a:r>
            <a:endParaRPr lang="en-US" sz="1900" dirty="0"/>
          </a:p>
        </p:txBody>
      </p:sp>
      <p:pic>
        <p:nvPicPr>
          <p:cNvPr id="7" name="Image 1" descr="preencoded.png">    </p:cNvPr>
          <p:cNvPicPr>
            <a:picLocks noChangeAspect="1"/>
          </p:cNvPicPr>
          <p:nvPr/>
        </p:nvPicPr>
        <p:blipFill>
          <a:blip r:embed="rId2"/>
          <a:stretch>
            <a:fillRect/>
          </a:stretch>
        </p:blipFill>
        <p:spPr>
          <a:xfrm>
            <a:off x="5164812" y="3817025"/>
            <a:ext cx="4300776" cy="987504"/>
          </a:xfrm>
          <a:prstGeom prst="rect">
            <a:avLst/>
          </a:prstGeom>
        </p:spPr>
      </p:pic>
      <p:sp>
        <p:nvSpPr>
          <p:cNvPr id="8" name="Text 4"/>
          <p:cNvSpPr/>
          <p:nvPr/>
        </p:nvSpPr>
        <p:spPr>
          <a:xfrm>
            <a:off x="5411629" y="5174813"/>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Hidden Layers</a:t>
            </a:r>
            <a:endParaRPr lang="en-US" sz="2400" dirty="0"/>
          </a:p>
        </p:txBody>
      </p:sp>
      <p:sp>
        <p:nvSpPr>
          <p:cNvPr id="9" name="Text 5"/>
          <p:cNvSpPr/>
          <p:nvPr/>
        </p:nvSpPr>
        <p:spPr>
          <a:xfrm>
            <a:off x="5411629" y="5708690"/>
            <a:ext cx="3807143" cy="1580198"/>
          </a:xfrm>
          <a:prstGeom prst="rect">
            <a:avLst/>
          </a:prstGeom>
          <a:noFill/>
          <a:ln/>
        </p:spPr>
        <p:txBody>
          <a:bodyPr wrap="square" lIns="0" tIns="0" rIns="0" bIns="0" rtlCol="0" anchor="t"/>
          <a:lstStyle/>
          <a:p>
            <a:pPr algn="l"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Three additional dense layers with 8, 4, and 2 units, respectively, each followed by Batch Normalization and Dropout for regularization.</a:t>
            </a:r>
            <a:endParaRPr lang="en-US" sz="1900" dirty="0"/>
          </a:p>
        </p:txBody>
      </p:sp>
      <p:pic>
        <p:nvPicPr>
          <p:cNvPr id="10" name="Image 2" descr="preencoded.png">    </p:cNvPr>
          <p:cNvPicPr>
            <a:picLocks noChangeAspect="1"/>
          </p:cNvPicPr>
          <p:nvPr/>
        </p:nvPicPr>
        <p:blipFill>
          <a:blip r:embed="rId3"/>
          <a:stretch>
            <a:fillRect/>
          </a:stretch>
        </p:blipFill>
        <p:spPr>
          <a:xfrm>
            <a:off x="9465588" y="3817025"/>
            <a:ext cx="4300776" cy="987504"/>
          </a:xfrm>
          <a:prstGeom prst="rect">
            <a:avLst/>
          </a:prstGeom>
        </p:spPr>
      </p:pic>
      <p:sp>
        <p:nvSpPr>
          <p:cNvPr id="11" name="Text 6"/>
          <p:cNvSpPr/>
          <p:nvPr/>
        </p:nvSpPr>
        <p:spPr>
          <a:xfrm>
            <a:off x="9712404" y="5174813"/>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DCD7E5"/>
                </a:solidFill>
                <a:latin typeface="Montserrat" pitchFamily="34" charset="0"/>
                <a:ea typeface="Montserrat" pitchFamily="34" charset="-122"/>
                <a:cs typeface="Montserrat" pitchFamily="34" charset="-120"/>
              </a:rPr>
              <a:t>Output Layer</a:t>
            </a:r>
            <a:endParaRPr lang="en-US" sz="2400" dirty="0"/>
          </a:p>
        </p:txBody>
      </p:sp>
      <p:sp>
        <p:nvSpPr>
          <p:cNvPr id="12" name="Text 7"/>
          <p:cNvSpPr/>
          <p:nvPr/>
        </p:nvSpPr>
        <p:spPr>
          <a:xfrm>
            <a:off x="9712404" y="5708690"/>
            <a:ext cx="3807143" cy="1185148"/>
          </a:xfrm>
          <a:prstGeom prst="rect">
            <a:avLst/>
          </a:prstGeom>
          <a:noFill/>
          <a:ln/>
        </p:spPr>
        <p:txBody>
          <a:bodyPr wrap="square" lIns="0" tIns="0" rIns="0" bIns="0" rtlCol="0" anchor="t"/>
          <a:lstStyle/>
          <a:p>
            <a:pPr algn="l" indent="0" marL="0">
              <a:lnSpc>
                <a:spcPts val="3100"/>
              </a:lnSpc>
              <a:buNone/>
            </a:pPr>
            <a:r>
              <a:rPr lang="en-US" sz="1900" dirty="0">
                <a:solidFill>
                  <a:srgbClr val="DCD7E5"/>
                </a:solidFill>
                <a:latin typeface="Heebo Light" pitchFamily="34" charset="0"/>
                <a:ea typeface="Heebo Light" pitchFamily="34" charset="-122"/>
                <a:cs typeface="Heebo Light" pitchFamily="34" charset="-120"/>
              </a:rPr>
              <a:t>A single neuron with a sigmoid activation function, suitable for binary classification.</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60690" y="659249"/>
            <a:ext cx="5434251" cy="679252"/>
          </a:xfrm>
          <a:prstGeom prst="rect">
            <a:avLst/>
          </a:prstGeom>
          <a:noFill/>
          <a:ln/>
        </p:spPr>
        <p:txBody>
          <a:bodyPr wrap="none" lIns="0" tIns="0" rIns="0" bIns="0" rtlCol="0" anchor="t"/>
          <a:lstStyle/>
          <a:p>
            <a:pPr indent="0" marL="0">
              <a:lnSpc>
                <a:spcPts val="5300"/>
              </a:lnSpc>
              <a:buNone/>
            </a:pPr>
            <a:r>
              <a:rPr lang="en-US" sz="4250" dirty="0">
                <a:solidFill>
                  <a:srgbClr val="F2F0F4"/>
                </a:solidFill>
                <a:latin typeface="Montserrat" pitchFamily="34" charset="0"/>
                <a:ea typeface="Montserrat" pitchFamily="34" charset="-122"/>
                <a:cs typeface="Montserrat" pitchFamily="34" charset="-120"/>
              </a:rPr>
              <a:t>Model Evaluation</a:t>
            </a:r>
            <a:endParaRPr lang="en-US" sz="4250" dirty="0"/>
          </a:p>
        </p:txBody>
      </p:sp>
      <p:sp>
        <p:nvSpPr>
          <p:cNvPr id="3" name="Text 1"/>
          <p:cNvSpPr/>
          <p:nvPr/>
        </p:nvSpPr>
        <p:spPr>
          <a:xfrm>
            <a:off x="760690" y="1773198"/>
            <a:ext cx="13109019" cy="1043345"/>
          </a:xfrm>
          <a:prstGeom prst="rect">
            <a:avLst/>
          </a:prstGeom>
          <a:noFill/>
          <a:ln/>
        </p:spPr>
        <p:txBody>
          <a:bodyPr wrap="square" lIns="0" tIns="0" rIns="0" bIns="0" rtlCol="0" anchor="t"/>
          <a:lstStyle/>
          <a:p>
            <a:pPr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After training, the model's accuracy is evaluated on the test set. A classification report is generated, providing precision, recall, and F1-score metrics, which is displayed in a DataFrame format. The confusion matrix is computed and visualized using Seaborn's heatmap functionality, displaying the model's performance in a more intuitive manner.</a:t>
            </a:r>
            <a:endParaRPr lang="en-US" sz="1700" dirty="0"/>
          </a:p>
        </p:txBody>
      </p:sp>
      <p:sp>
        <p:nvSpPr>
          <p:cNvPr id="4" name="Shape 2"/>
          <p:cNvSpPr/>
          <p:nvPr/>
        </p:nvSpPr>
        <p:spPr>
          <a:xfrm>
            <a:off x="760690" y="3060978"/>
            <a:ext cx="6445925" cy="3006447"/>
          </a:xfrm>
          <a:prstGeom prst="roundRect">
            <a:avLst>
              <a:gd name="adj" fmla="val 3037"/>
            </a:avLst>
          </a:prstGeom>
          <a:solidFill>
            <a:srgbClr val="31136C"/>
          </a:solidFill>
          <a:ln w="7620">
            <a:solidFill>
              <a:srgbClr val="4A2C85"/>
            </a:solidFill>
            <a:prstDash val="solid"/>
          </a:ln>
        </p:spPr>
      </p:sp>
      <p:sp>
        <p:nvSpPr>
          <p:cNvPr id="5" name="Text 3"/>
          <p:cNvSpPr/>
          <p:nvPr/>
        </p:nvSpPr>
        <p:spPr>
          <a:xfrm>
            <a:off x="985599" y="3285887"/>
            <a:ext cx="3150156" cy="339566"/>
          </a:xfrm>
          <a:prstGeom prst="rect">
            <a:avLst/>
          </a:prstGeom>
          <a:noFill/>
          <a:ln/>
        </p:spPr>
        <p:txBody>
          <a:bodyPr wrap="none" lIns="0" tIns="0" rIns="0" bIns="0" rtlCol="0" anchor="t"/>
          <a:lstStyle/>
          <a:p>
            <a:pPr indent="0" marL="0">
              <a:lnSpc>
                <a:spcPts val="2650"/>
              </a:lnSpc>
              <a:buNone/>
            </a:pPr>
            <a:r>
              <a:rPr lang="en-US" sz="2100" dirty="0">
                <a:solidFill>
                  <a:srgbClr val="DCD7E5"/>
                </a:solidFill>
                <a:latin typeface="Montserrat" pitchFamily="34" charset="0"/>
                <a:ea typeface="Montserrat" pitchFamily="34" charset="-122"/>
                <a:cs typeface="Montserrat" pitchFamily="34" charset="-120"/>
              </a:rPr>
              <a:t>K-Fold Cross-Validation</a:t>
            </a:r>
            <a:endParaRPr lang="en-US" sz="2100" dirty="0"/>
          </a:p>
        </p:txBody>
      </p:sp>
      <p:sp>
        <p:nvSpPr>
          <p:cNvPr id="6" name="Text 4"/>
          <p:cNvSpPr/>
          <p:nvPr/>
        </p:nvSpPr>
        <p:spPr>
          <a:xfrm>
            <a:off x="985599" y="3755827"/>
            <a:ext cx="5996107" cy="2086689"/>
          </a:xfrm>
          <a:prstGeom prst="rect">
            <a:avLst/>
          </a:prstGeom>
          <a:noFill/>
          <a:ln/>
        </p:spPr>
        <p:txBody>
          <a:bodyPr wrap="square" lIns="0" tIns="0" rIns="0" bIns="0" rtlCol="0" anchor="t"/>
          <a:lstStyle/>
          <a:p>
            <a:pPr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The application allows for K-Fold Cross-Validation (with 5 splits) when the "Train by K-Fold Cross-Validation" button is clicked. The model is retrained for each fold, and accuracies and classification reports for each fold are collected and displayed. The average accuracy across all folds is computed and displayed to give an overall sense of model performance.</a:t>
            </a:r>
            <a:endParaRPr lang="en-US" sz="1700" dirty="0"/>
          </a:p>
        </p:txBody>
      </p:sp>
      <p:sp>
        <p:nvSpPr>
          <p:cNvPr id="7" name="Shape 5"/>
          <p:cNvSpPr/>
          <p:nvPr/>
        </p:nvSpPr>
        <p:spPr>
          <a:xfrm>
            <a:off x="7423904" y="3060978"/>
            <a:ext cx="6445925" cy="3006447"/>
          </a:xfrm>
          <a:prstGeom prst="roundRect">
            <a:avLst>
              <a:gd name="adj" fmla="val 3037"/>
            </a:avLst>
          </a:prstGeom>
          <a:solidFill>
            <a:srgbClr val="31136C"/>
          </a:solidFill>
          <a:ln w="7620">
            <a:solidFill>
              <a:srgbClr val="4A2C85"/>
            </a:solidFill>
            <a:prstDash val="solid"/>
          </a:ln>
        </p:spPr>
      </p:sp>
      <p:sp>
        <p:nvSpPr>
          <p:cNvPr id="8" name="Text 6"/>
          <p:cNvSpPr/>
          <p:nvPr/>
        </p:nvSpPr>
        <p:spPr>
          <a:xfrm>
            <a:off x="7648813" y="3285887"/>
            <a:ext cx="2717125" cy="339566"/>
          </a:xfrm>
          <a:prstGeom prst="rect">
            <a:avLst/>
          </a:prstGeom>
          <a:noFill/>
          <a:ln/>
        </p:spPr>
        <p:txBody>
          <a:bodyPr wrap="none" lIns="0" tIns="0" rIns="0" bIns="0" rtlCol="0" anchor="t"/>
          <a:lstStyle/>
          <a:p>
            <a:pPr indent="0" marL="0">
              <a:lnSpc>
                <a:spcPts val="2650"/>
              </a:lnSpc>
              <a:buNone/>
            </a:pPr>
            <a:r>
              <a:rPr lang="en-US" sz="2100" dirty="0">
                <a:solidFill>
                  <a:srgbClr val="DCD7E5"/>
                </a:solidFill>
                <a:latin typeface="Montserrat" pitchFamily="34" charset="0"/>
                <a:ea typeface="Montserrat" pitchFamily="34" charset="-122"/>
                <a:cs typeface="Montserrat" pitchFamily="34" charset="-120"/>
              </a:rPr>
              <a:t>Model Saving</a:t>
            </a:r>
            <a:endParaRPr lang="en-US" sz="2100" dirty="0"/>
          </a:p>
        </p:txBody>
      </p:sp>
      <p:sp>
        <p:nvSpPr>
          <p:cNvPr id="9" name="Text 7"/>
          <p:cNvSpPr/>
          <p:nvPr/>
        </p:nvSpPr>
        <p:spPr>
          <a:xfrm>
            <a:off x="7648813" y="3755827"/>
            <a:ext cx="5996107" cy="695563"/>
          </a:xfrm>
          <a:prstGeom prst="rect">
            <a:avLst/>
          </a:prstGeom>
          <a:noFill/>
          <a:ln/>
        </p:spPr>
        <p:txBody>
          <a:bodyPr wrap="square" lIns="0" tIns="0" rIns="0" bIns="0" rtlCol="0" anchor="t"/>
          <a:lstStyle/>
          <a:p>
            <a:pPr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The trained model is saved as a pickle file, allowing for future use or deployment.</a:t>
            </a:r>
            <a:endParaRPr lang="en-US" sz="1700" dirty="0"/>
          </a:p>
        </p:txBody>
      </p:sp>
      <p:pic>
        <p:nvPicPr>
          <p:cNvPr id="10" name="Image 0" descr="preencoded.png">    </p:cNvPr>
          <p:cNvPicPr>
            <a:picLocks noChangeAspect="1"/>
          </p:cNvPicPr>
          <p:nvPr/>
        </p:nvPicPr>
        <p:blipFill>
          <a:blip r:embed="rId1"/>
          <a:stretch>
            <a:fillRect/>
          </a:stretch>
        </p:blipFill>
        <p:spPr>
          <a:xfrm>
            <a:off x="760690" y="6311860"/>
            <a:ext cx="13109019" cy="12040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3532" y="497800"/>
            <a:ext cx="2592110" cy="282773"/>
          </a:xfrm>
          <a:prstGeom prst="rect">
            <a:avLst/>
          </a:prstGeom>
          <a:noFill/>
          <a:ln/>
        </p:spPr>
        <p:txBody>
          <a:bodyPr wrap="none" lIns="0" tIns="0" rIns="0" bIns="0" rtlCol="0" anchor="t"/>
          <a:lstStyle/>
          <a:p>
            <a:pPr indent="0" marL="0">
              <a:lnSpc>
                <a:spcPts val="2200"/>
              </a:lnSpc>
              <a:buNone/>
            </a:pPr>
            <a:r>
              <a:rPr lang="en-US" sz="1750" dirty="0">
                <a:solidFill>
                  <a:srgbClr val="F2F0F4"/>
                </a:solidFill>
                <a:latin typeface="Montserrat" pitchFamily="34" charset="0"/>
                <a:ea typeface="Montserrat" pitchFamily="34" charset="-122"/>
                <a:cs typeface="Montserrat" pitchFamily="34" charset="-120"/>
              </a:rPr>
              <a:t>Visualization of Results</a:t>
            </a:r>
            <a:endParaRPr lang="en-US" sz="1750" dirty="0"/>
          </a:p>
        </p:txBody>
      </p:sp>
      <p:sp>
        <p:nvSpPr>
          <p:cNvPr id="3" name="Text 1"/>
          <p:cNvSpPr/>
          <p:nvPr/>
        </p:nvSpPr>
        <p:spPr>
          <a:xfrm>
            <a:off x="633532" y="1142524"/>
            <a:ext cx="13363337" cy="579120"/>
          </a:xfrm>
          <a:prstGeom prst="rect">
            <a:avLst/>
          </a:prstGeom>
          <a:noFill/>
          <a:ln/>
        </p:spPr>
        <p:txBody>
          <a:bodyPr wrap="square" lIns="0" tIns="0" rIns="0" bIns="0" rtlCol="0" anchor="t"/>
          <a:lstStyle/>
          <a:p>
            <a:pPr indent="0" marL="0">
              <a:lnSpc>
                <a:spcPts val="2250"/>
              </a:lnSpc>
              <a:buNone/>
            </a:pPr>
            <a:r>
              <a:rPr lang="en-US" sz="1400" dirty="0">
                <a:solidFill>
                  <a:srgbClr val="DCD7E5"/>
                </a:solidFill>
                <a:latin typeface="Heebo Light" pitchFamily="34" charset="0"/>
                <a:ea typeface="Heebo Light" pitchFamily="34" charset="-122"/>
                <a:cs typeface="Heebo Light" pitchFamily="34" charset="-120"/>
              </a:rPr>
              <a:t>The application generates visualizations of: Training History (accuracy and loss curves for both training and validation sets) and Confusion Matrix (a heatmap indicating true positives, false positives, true negatives, and false negatives).</a:t>
            </a:r>
            <a:endParaRPr lang="en-US" sz="1400" dirty="0"/>
          </a:p>
        </p:txBody>
      </p:sp>
      <p:pic>
        <p:nvPicPr>
          <p:cNvPr id="4" name="Image 0" descr="preencoded.png">    </p:cNvPr>
          <p:cNvPicPr>
            <a:picLocks noChangeAspect="1"/>
          </p:cNvPicPr>
          <p:nvPr/>
        </p:nvPicPr>
        <p:blipFill>
          <a:blip r:embed="rId1"/>
          <a:stretch>
            <a:fillRect/>
          </a:stretch>
        </p:blipFill>
        <p:spPr>
          <a:xfrm>
            <a:off x="633532" y="2128838"/>
            <a:ext cx="6079688" cy="4955262"/>
          </a:xfrm>
          <a:prstGeom prst="rect">
            <a:avLst/>
          </a:prstGeom>
        </p:spPr>
      </p:pic>
      <p:sp>
        <p:nvSpPr>
          <p:cNvPr id="5" name="Text 2"/>
          <p:cNvSpPr/>
          <p:nvPr/>
        </p:nvSpPr>
        <p:spPr>
          <a:xfrm>
            <a:off x="633532" y="7287697"/>
            <a:ext cx="2715220" cy="339447"/>
          </a:xfrm>
          <a:prstGeom prst="rect">
            <a:avLst/>
          </a:prstGeom>
          <a:noFill/>
          <a:ln/>
        </p:spPr>
        <p:txBody>
          <a:bodyPr wrap="none" lIns="0" tIns="0" rIns="0" bIns="0" rtlCol="0" anchor="t"/>
          <a:lstStyle/>
          <a:p>
            <a:pPr indent="0" marL="0">
              <a:lnSpc>
                <a:spcPts val="2650"/>
              </a:lnSpc>
              <a:buNone/>
            </a:pPr>
            <a:endParaRPr lang="en-US" sz="2100" dirty="0"/>
          </a:p>
        </p:txBody>
      </p:sp>
      <p:sp>
        <p:nvSpPr>
          <p:cNvPr id="6" name="Text 3"/>
          <p:cNvSpPr/>
          <p:nvPr/>
        </p:nvSpPr>
        <p:spPr>
          <a:xfrm>
            <a:off x="633532" y="7808119"/>
            <a:ext cx="6460927" cy="289560"/>
          </a:xfrm>
          <a:prstGeom prst="rect">
            <a:avLst/>
          </a:prstGeom>
          <a:noFill/>
          <a:ln/>
        </p:spPr>
        <p:txBody>
          <a:bodyPr wrap="none" lIns="0" tIns="0" rIns="0" bIns="0" rtlCol="0" anchor="t"/>
          <a:lstStyle/>
          <a:p>
            <a:pPr indent="0" marL="0">
              <a:lnSpc>
                <a:spcPts val="2250"/>
              </a:lnSpc>
              <a:buNone/>
            </a:pPr>
            <a:endParaRPr lang="en-US" sz="1400" dirty="0"/>
          </a:p>
        </p:txBody>
      </p:sp>
      <p:pic>
        <p:nvPicPr>
          <p:cNvPr id="7" name="Image 1" descr="preencoded.png">    </p:cNvPr>
          <p:cNvPicPr>
            <a:picLocks noChangeAspect="1"/>
          </p:cNvPicPr>
          <p:nvPr/>
        </p:nvPicPr>
        <p:blipFill>
          <a:blip r:embed="rId2"/>
          <a:stretch>
            <a:fillRect/>
          </a:stretch>
        </p:blipFill>
        <p:spPr>
          <a:xfrm>
            <a:off x="7543562" y="2128838"/>
            <a:ext cx="5970984" cy="4955381"/>
          </a:xfrm>
          <a:prstGeom prst="rect">
            <a:avLst/>
          </a:prstGeom>
        </p:spPr>
      </p:pic>
      <p:sp>
        <p:nvSpPr>
          <p:cNvPr id="8" name="Text 4"/>
          <p:cNvSpPr/>
          <p:nvPr/>
        </p:nvSpPr>
        <p:spPr>
          <a:xfrm>
            <a:off x="7543562" y="7287816"/>
            <a:ext cx="2715220" cy="339447"/>
          </a:xfrm>
          <a:prstGeom prst="rect">
            <a:avLst/>
          </a:prstGeom>
          <a:noFill/>
          <a:ln/>
        </p:spPr>
        <p:txBody>
          <a:bodyPr wrap="none" lIns="0" tIns="0" rIns="0" bIns="0" rtlCol="0" anchor="t"/>
          <a:lstStyle/>
          <a:p>
            <a:pPr indent="0" marL="0">
              <a:lnSpc>
                <a:spcPts val="2650"/>
              </a:lnSpc>
              <a:buNone/>
            </a:pPr>
            <a:endParaRPr lang="en-US" sz="2100" dirty="0"/>
          </a:p>
        </p:txBody>
      </p:sp>
      <p:sp>
        <p:nvSpPr>
          <p:cNvPr id="9" name="Text 5"/>
          <p:cNvSpPr/>
          <p:nvPr/>
        </p:nvSpPr>
        <p:spPr>
          <a:xfrm>
            <a:off x="7543562" y="7808238"/>
            <a:ext cx="6460927" cy="289560"/>
          </a:xfrm>
          <a:prstGeom prst="rect">
            <a:avLst/>
          </a:prstGeom>
          <a:noFill/>
          <a:ln/>
        </p:spPr>
        <p:txBody>
          <a:bodyPr wrap="none" lIns="0" tIns="0" rIns="0" bIns="0" rtlCol="0" anchor="t"/>
          <a:lstStyle/>
          <a:p>
            <a:pPr indent="0" marL="0">
              <a:lnSpc>
                <a:spcPts val="2250"/>
              </a:lnSpc>
              <a:buNone/>
            </a:pP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2024-10-12T14:25:52Z</dcterms:created>
  <dcterms:modified xsi:type="dcterms:W3CDTF">2024-10-12T14:25:52Z</dcterms:modified>
</cp:coreProperties>
</file>